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0"/>
  </p:notesMasterIdLst>
  <p:sldIdLst>
    <p:sldId id="257" r:id="rId6"/>
    <p:sldId id="256" r:id="rId7"/>
    <p:sldId id="469" r:id="rId8"/>
    <p:sldId id="428" r:id="rId9"/>
    <p:sldId id="322" r:id="rId10"/>
    <p:sldId id="460" r:id="rId11"/>
    <p:sldId id="317" r:id="rId12"/>
    <p:sldId id="442" r:id="rId13"/>
    <p:sldId id="433" r:id="rId14"/>
    <p:sldId id="379" r:id="rId15"/>
    <p:sldId id="446" r:id="rId16"/>
    <p:sldId id="435" r:id="rId17"/>
    <p:sldId id="456" r:id="rId18"/>
    <p:sldId id="458" r:id="rId19"/>
    <p:sldId id="457" r:id="rId20"/>
    <p:sldId id="463" r:id="rId21"/>
    <p:sldId id="462" r:id="rId22"/>
    <p:sldId id="461" r:id="rId23"/>
    <p:sldId id="445" r:id="rId24"/>
    <p:sldId id="465" r:id="rId25"/>
    <p:sldId id="466" r:id="rId26"/>
    <p:sldId id="470" r:id="rId27"/>
    <p:sldId id="467" r:id="rId28"/>
    <p:sldId id="432" r:id="rId29"/>
    <p:sldId id="297" r:id="rId30"/>
    <p:sldId id="474" r:id="rId31"/>
    <p:sldId id="473" r:id="rId32"/>
    <p:sldId id="475" r:id="rId33"/>
    <p:sldId id="477" r:id="rId34"/>
    <p:sldId id="476" r:id="rId35"/>
    <p:sldId id="478" r:id="rId36"/>
    <p:sldId id="449" r:id="rId37"/>
    <p:sldId id="447" r:id="rId38"/>
    <p:sldId id="472" r:id="rId39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22F89-4AC3-8E70-5A38-F830578E1DA3}" v="226" dt="2026-07-10T13:03:45.373"/>
    <p1510:client id="{CD8C4EEE-6507-4B4B-AD3C-024951A2C638}" v="20" dt="2026-07-10T13:47:54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2.-%20FOROS%20INALE/FORO%202025/Nuevo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2.-%20FOROS%20INALE/FORO%202025/Nuevo%20Microsoft%20Excel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2.-%20FOROS%20INALE/FORO%202025/Nuevo%20Microsoft%20Excel%20Workshe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2.-%20FOROS%20INALE/FORO%202025/Nuevo%20Microsoft%20Excel%20Workshe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baraibar\Downloads\2025-08-04_%20Evoluci&#243;n%20por%20estrato%20Superficie%202024-2015%20DICOSE%20por%20RU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naleorguy.sharepoint.com/sites/FS/Documentos%20compartidos/FS/Area%20de%20Informaci&#243;n%20y%20Estudios%20Economicos/10.-%20PRESENTACIONES/Presentaciones%202025/Ministros_Ricardo/Evoluci&#243;n%20sector%20primario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sz="1600" b="1" noProof="0" dirty="0"/>
              <a:t>Importaciones</a:t>
            </a:r>
          </a:p>
          <a:p>
            <a:pPr>
              <a:defRPr/>
            </a:pPr>
            <a:r>
              <a:rPr lang="es-UY" sz="1400" noProof="0" dirty="0"/>
              <a:t>Miles de millones</a:t>
            </a:r>
            <a:r>
              <a:rPr lang="es-UY" sz="1400" baseline="0" noProof="0" dirty="0"/>
              <a:t> de litros de leche equivalente</a:t>
            </a:r>
            <a:endParaRPr lang="es-UY" sz="1400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2FD-4069-8349-3FE0FC29009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BD-4C01-8EEB-AD173DA0A2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endParaRPr lang="es-U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Hoja1!$A$128:$A$129</c:f>
              <c:numCache>
                <c:formatCode>General</c:formatCode>
                <c:ptCount val="2"/>
                <c:pt idx="0">
                  <c:v>2023</c:v>
                </c:pt>
                <c:pt idx="1">
                  <c:v>2035</c:v>
                </c:pt>
              </c:numCache>
            </c:numRef>
          </c:cat>
          <c:val>
            <c:numRef>
              <c:f>Hoja1!$B$128:$B$129</c:f>
              <c:numCache>
                <c:formatCode>#,##0</c:formatCode>
                <c:ptCount val="2"/>
                <c:pt idx="0">
                  <c:v>950</c:v>
                </c:pt>
                <c:pt idx="1">
                  <c:v>1150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BD-4C01-8EEB-AD173DA0A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69186832"/>
        <c:axId val="-1619189920"/>
      </c:barChart>
      <c:catAx>
        <c:axId val="-146918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619189920"/>
        <c:crosses val="autoZero"/>
        <c:auto val="1"/>
        <c:lblAlgn val="ctr"/>
        <c:lblOffset val="100"/>
        <c:noMultiLvlLbl val="0"/>
      </c:catAx>
      <c:valAx>
        <c:axId val="-16191899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46918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bg1"/>
          </a:solidFill>
          <a:latin typeface="Raleway" pitchFamily="2" charset="0"/>
        </a:defRPr>
      </a:pPr>
      <a:endParaRPr lang="es-UY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sz="1600" b="1" noProof="0" dirty="0">
                <a:solidFill>
                  <a:schemeClr val="bg1"/>
                </a:solidFill>
                <a:latin typeface="Raleway" pitchFamily="2" charset="0"/>
              </a:rPr>
              <a:t>Participación en el aumento de las importaciones</a:t>
            </a:r>
          </a:p>
          <a:p>
            <a:pPr>
              <a:defRPr>
                <a:solidFill>
                  <a:schemeClr val="bg1"/>
                </a:solidFill>
                <a:latin typeface="Raleway" pitchFamily="2" charset="0"/>
              </a:defRPr>
            </a:pPr>
            <a:r>
              <a:rPr lang="es-UY" sz="1400" noProof="0" dirty="0">
                <a:solidFill>
                  <a:schemeClr val="bg1"/>
                </a:solidFill>
                <a:latin typeface="Raleway" pitchFamily="2" charset="0"/>
              </a:rPr>
              <a:t>Mil</a:t>
            </a:r>
            <a:r>
              <a:rPr lang="es-UY" sz="1400" baseline="0" noProof="0" dirty="0">
                <a:solidFill>
                  <a:schemeClr val="bg1"/>
                </a:solidFill>
                <a:latin typeface="Raleway" pitchFamily="2" charset="0"/>
              </a:rPr>
              <a:t> millones de litros, (% de participación*)</a:t>
            </a:r>
            <a:endParaRPr lang="es-UY" sz="1400" noProof="0" dirty="0">
              <a:solidFill>
                <a:schemeClr val="bg1"/>
              </a:solidFill>
              <a:latin typeface="Raleway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>
        <c:manualLayout>
          <c:layoutTarget val="inner"/>
          <c:xMode val="edge"/>
          <c:yMode val="edge"/>
          <c:x val="5.8794258890004787E-2"/>
          <c:y val="0.14112365651759456"/>
          <c:w val="0.94120574110999522"/>
          <c:h val="0.571688396179658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</a:p>
                  <a:p>
                    <a:r>
                      <a:rPr lang="en-US"/>
                      <a:t>25%*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4,5</a:t>
                    </a:r>
                  </a:p>
                  <a:p>
                    <a:r>
                      <a:rPr lang="en-US"/>
                      <a:t>23%*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2,5</a:t>
                    </a:r>
                  </a:p>
                  <a:p>
                    <a:r>
                      <a:rPr lang="en-US"/>
                      <a:t>13%*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2,5</a:t>
                    </a:r>
                  </a:p>
                  <a:p>
                    <a:r>
                      <a:rPr lang="en-US"/>
                      <a:t>13%*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2,5</a:t>
                    </a:r>
                  </a:p>
                  <a:p>
                    <a:r>
                      <a:rPr lang="en-US"/>
                      <a:t>13%*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1,5</a:t>
                    </a:r>
                  </a:p>
                  <a:p>
                    <a:r>
                      <a:rPr lang="en-US"/>
                      <a:t>8%*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</a:p>
                  <a:p>
                    <a:r>
                      <a:rPr lang="en-US"/>
                      <a:t>5%*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0,5</a:t>
                    </a:r>
                  </a:p>
                  <a:p>
                    <a:r>
                      <a:rPr lang="en-US"/>
                      <a:t>2,5%*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BDB-4B5C-BF74-CDE4190F7B10}"/>
                </c:ex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endParaRPr lang="es-U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Hoja1!$B$119:$B$126</c:f>
              <c:strCache>
                <c:ptCount val="8"/>
                <c:pt idx="0">
                  <c:v>Sudeste Asiático</c:v>
                </c:pt>
                <c:pt idx="1">
                  <c:v>China</c:v>
                </c:pt>
                <c:pt idx="2">
                  <c:v>Africa</c:v>
                </c:pt>
                <c:pt idx="3">
                  <c:v>América Central y el Caribe</c:v>
                </c:pt>
                <c:pt idx="4">
                  <c:v>Medio Oriente</c:v>
                </c:pt>
                <c:pt idx="5">
                  <c:v>Norte de Asia</c:v>
                </c:pt>
                <c:pt idx="6">
                  <c:v>Sudamérica</c:v>
                </c:pt>
                <c:pt idx="7">
                  <c:v>India+Pakistán y otros</c:v>
                </c:pt>
              </c:strCache>
            </c:strRef>
          </c:cat>
          <c:val>
            <c:numRef>
              <c:f>Hoja1!$D$119:$D$126</c:f>
              <c:numCache>
                <c:formatCode>0.00</c:formatCode>
                <c:ptCount val="8"/>
                <c:pt idx="0">
                  <c:v>50</c:v>
                </c:pt>
                <c:pt idx="1">
                  <c:v>45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15</c:v>
                </c:pt>
                <c:pt idx="6">
                  <c:v>10</c:v>
                </c:pt>
                <c:pt idx="7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DB-4B5C-BF74-CDE4190F7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-1386956704"/>
        <c:axId val="-1386961600"/>
      </c:barChart>
      <c:catAx>
        <c:axId val="-138695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6961600"/>
        <c:crosses val="autoZero"/>
        <c:auto val="1"/>
        <c:lblAlgn val="ctr"/>
        <c:lblOffset val="100"/>
        <c:noMultiLvlLbl val="0"/>
      </c:catAx>
      <c:valAx>
        <c:axId val="-138696160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-13869567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UY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sz="1800" b="1" noProof="0" dirty="0"/>
              <a:t>Exportaciones</a:t>
            </a:r>
          </a:p>
          <a:p>
            <a:pPr>
              <a:defRPr/>
            </a:pPr>
            <a:r>
              <a:rPr lang="es-UY" sz="1800" noProof="0" dirty="0"/>
              <a:t>Miles de millones</a:t>
            </a:r>
            <a:r>
              <a:rPr lang="es-UY" sz="1800" baseline="0" noProof="0" dirty="0"/>
              <a:t> de litros de leche equivalente</a:t>
            </a:r>
            <a:endParaRPr lang="es-UY" sz="1800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236-4BEA-A7EB-D1EC3F2E727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BD-4C01-8EEB-AD173DA0A2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endParaRPr lang="es-U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Hoja1!$A$128:$A$129</c:f>
              <c:numCache>
                <c:formatCode>General</c:formatCode>
                <c:ptCount val="2"/>
                <c:pt idx="0">
                  <c:v>2023</c:v>
                </c:pt>
                <c:pt idx="1">
                  <c:v>2035</c:v>
                </c:pt>
              </c:numCache>
            </c:numRef>
          </c:cat>
          <c:val>
            <c:numRef>
              <c:f>Hoja1!$B$128:$B$129</c:f>
              <c:numCache>
                <c:formatCode>#,##0</c:formatCode>
                <c:ptCount val="2"/>
                <c:pt idx="0">
                  <c:v>950</c:v>
                </c:pt>
                <c:pt idx="1">
                  <c:v>1150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BD-4C01-8EEB-AD173DA0A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86970848"/>
        <c:axId val="-1386963776"/>
      </c:barChart>
      <c:catAx>
        <c:axId val="-138697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6963776"/>
        <c:crosses val="autoZero"/>
        <c:auto val="1"/>
        <c:lblAlgn val="ctr"/>
        <c:lblOffset val="100"/>
        <c:noMultiLvlLbl val="0"/>
      </c:catAx>
      <c:valAx>
        <c:axId val="-138696377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38697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bg1"/>
          </a:solidFill>
          <a:latin typeface="Raleway" pitchFamily="2" charset="0"/>
        </a:defRPr>
      </a:pPr>
      <a:endParaRPr lang="es-UY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r>
              <a:rPr lang="es-UY" noProof="0" dirty="0"/>
              <a:t>Participación en el aumento de las exportaciones</a:t>
            </a:r>
          </a:p>
          <a:p>
            <a:pPr>
              <a:defRPr/>
            </a:pPr>
            <a:r>
              <a:rPr lang="es-UY" noProof="0" dirty="0"/>
              <a:t>Mil millones de litros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bg1"/>
              </a:solidFill>
              <a:latin typeface="Raleway" panose="020B0503030101060003" pitchFamily="34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>
        <c:manualLayout>
          <c:layoutTarget val="inner"/>
          <c:xMode val="edge"/>
          <c:yMode val="edge"/>
          <c:x val="5.8447289818564292E-2"/>
          <c:y val="8.0770006388688462E-2"/>
          <c:w val="0.94120574110999522"/>
          <c:h val="0.571688396179658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8D214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00A-4C4B-A5B5-CAD745A23FF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-10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A-4C4B-A5B5-CAD745A23FF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7873901655637775E-17"/>
                  <c:y val="-5.77291972980724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-0,5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DB-4B5C-BF74-CDE4190F7B1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A-4C4B-A5B5-CAD745A23FF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Raleway" panose="020B0503030101060003" pitchFamily="34" charset="0"/>
                    <a:ea typeface="+mn-ea"/>
                    <a:cs typeface="+mn-cs"/>
                  </a:defRPr>
                </a:pPr>
                <a:endParaRPr lang="es-U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Hoja1!$B$138:$B$142</c:f>
              <c:strCache>
                <c:ptCount val="5"/>
                <c:pt idx="0">
                  <c:v>Unión Europea</c:v>
                </c:pt>
                <c:pt idx="1">
                  <c:v>Oceanía</c:v>
                </c:pt>
                <c:pt idx="2">
                  <c:v>Sudamérica</c:v>
                </c:pt>
                <c:pt idx="3">
                  <c:v>Estados Unidos </c:v>
                </c:pt>
                <c:pt idx="4">
                  <c:v>Oportunidad</c:v>
                </c:pt>
              </c:strCache>
            </c:strRef>
          </c:cat>
          <c:val>
            <c:numRef>
              <c:f>Hoja1!$C$138:$C$142</c:f>
              <c:numCache>
                <c:formatCode>#,#00</c:formatCode>
                <c:ptCount val="5"/>
                <c:pt idx="0">
                  <c:v>-10</c:v>
                </c:pt>
                <c:pt idx="1">
                  <c:v>-0.5</c:v>
                </c:pt>
                <c:pt idx="2">
                  <c:v>2.5</c:v>
                </c:pt>
                <c:pt idx="3">
                  <c:v>8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DB-4B5C-BF74-CDE4190F7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-1386962688"/>
        <c:axId val="-1386969760"/>
      </c:barChart>
      <c:catAx>
        <c:axId val="-138696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endParaRPr lang="es-UY"/>
          </a:p>
        </c:txPr>
        <c:crossAx val="-1386969760"/>
        <c:crosses val="autoZero"/>
        <c:auto val="1"/>
        <c:lblAlgn val="ctr"/>
        <c:lblOffset val="100"/>
        <c:noMultiLvlLbl val="0"/>
      </c:catAx>
      <c:valAx>
        <c:axId val="-1386969760"/>
        <c:scaling>
          <c:orientation val="minMax"/>
        </c:scaling>
        <c:delete val="1"/>
        <c:axPos val="l"/>
        <c:numFmt formatCode="#,#00" sourceLinked="1"/>
        <c:majorTickMark val="none"/>
        <c:minorTickMark val="none"/>
        <c:tickLblPos val="nextTo"/>
        <c:crossAx val="-13869626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Raleway" panose="020B0503030101060003" pitchFamily="34" charset="0"/>
        </a:defRPr>
      </a:pPr>
      <a:endParaRPr lang="es-UY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Multiplicadores de impacto indirecto</a:t>
            </a:r>
          </a:p>
          <a:p>
            <a:pPr>
              <a:defRPr/>
            </a:pPr>
            <a:r>
              <a:rPr lang="es-UY" noProof="0" dirty="0"/>
              <a:t>Por</a:t>
            </a:r>
            <a:r>
              <a:rPr lang="es-UY" baseline="0" noProof="0" dirty="0"/>
              <a:t> sector de actividad</a:t>
            </a:r>
            <a:endParaRPr lang="es-UY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8D214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14B4E6">
                  <a:lumMod val="75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2EB-4A2B-A457-E7563875413D}"/>
              </c:ext>
            </c:extLst>
          </c:dPt>
          <c:dPt>
            <c:idx val="15"/>
            <c:invertIfNegative val="0"/>
            <c:bubble3D val="0"/>
            <c:spPr>
              <a:solidFill>
                <a:srgbClr val="14B4E6">
                  <a:lumMod val="75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EB-4A2B-A457-E7563875413D}"/>
              </c:ext>
            </c:extLst>
          </c:dPt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Raleway" pitchFamily="2" charset="0"/>
                      <a:ea typeface="+mn-ea"/>
                      <a:cs typeface="+mn-cs"/>
                    </a:defRPr>
                  </a:pPr>
                  <a:endParaRPr lang="es-U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Raleway" pitchFamily="2" charset="0"/>
                      <a:ea typeface="+mn-ea"/>
                      <a:cs typeface="+mn-cs"/>
                    </a:defRPr>
                  </a:pPr>
                  <a:endParaRPr lang="es-U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endParaRPr lang="es-U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Hoja1!$A$2:$A$17</c:f>
              <c:strCache>
                <c:ptCount val="16"/>
                <c:pt idx="0">
                  <c:v>Administración publica</c:v>
                </c:pt>
                <c:pt idx="1">
                  <c:v>Telecomunicaciones</c:v>
                </c:pt>
                <c:pt idx="2">
                  <c:v>Electricidad</c:v>
                </c:pt>
                <c:pt idx="3">
                  <c:v>Construcción </c:v>
                </c:pt>
                <c:pt idx="4">
                  <c:v>Promedio (108 sectores)</c:v>
                </c:pt>
                <c:pt idx="5">
                  <c:v>Cría de ganado</c:v>
                </c:pt>
                <c:pt idx="6">
                  <c:v>Hotelería</c:v>
                </c:pt>
                <c:pt idx="7">
                  <c:v>Soja</c:v>
                </c:pt>
                <c:pt idx="8">
                  <c:v>Restaurantes</c:v>
                </c:pt>
                <c:pt idx="9">
                  <c:v>Silvicultura</c:v>
                </c:pt>
                <c:pt idx="10">
                  <c:v>Celulosa</c:v>
                </c:pt>
                <c:pt idx="11">
                  <c:v>Maíz</c:v>
                </c:pt>
                <c:pt idx="12">
                  <c:v>Producción de leche en predios</c:v>
                </c:pt>
                <c:pt idx="13">
                  <c:v>Frigoríficos</c:v>
                </c:pt>
                <c:pt idx="14">
                  <c:v>Madera sólida</c:v>
                </c:pt>
                <c:pt idx="15">
                  <c:v>Elaboración de productos lácteos</c:v>
                </c:pt>
              </c:strCache>
            </c:strRef>
          </c:cat>
          <c:val>
            <c:numRef>
              <c:f>Hoja1!$B$2:$B$17</c:f>
              <c:numCache>
                <c:formatCode>General</c:formatCode>
                <c:ptCount val="16"/>
                <c:pt idx="0">
                  <c:v>0.4</c:v>
                </c:pt>
                <c:pt idx="1">
                  <c:v>0.46</c:v>
                </c:pt>
                <c:pt idx="2">
                  <c:v>0.48</c:v>
                </c:pt>
                <c:pt idx="3">
                  <c:v>0.57999999999999996</c:v>
                </c:pt>
                <c:pt idx="4">
                  <c:v>0.6</c:v>
                </c:pt>
                <c:pt idx="5">
                  <c:v>0.63</c:v>
                </c:pt>
                <c:pt idx="6">
                  <c:v>0.74</c:v>
                </c:pt>
                <c:pt idx="7">
                  <c:v>0.76</c:v>
                </c:pt>
                <c:pt idx="8">
                  <c:v>0.8</c:v>
                </c:pt>
                <c:pt idx="9">
                  <c:v>0.95</c:v>
                </c:pt>
                <c:pt idx="10">
                  <c:v>0.97</c:v>
                </c:pt>
                <c:pt idx="11">
                  <c:v>0.97</c:v>
                </c:pt>
                <c:pt idx="12">
                  <c:v>1.21</c:v>
                </c:pt>
                <c:pt idx="13">
                  <c:v>1.23</c:v>
                </c:pt>
                <c:pt idx="14">
                  <c:v>1.27</c:v>
                </c:pt>
                <c:pt idx="15">
                  <c:v>1.38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EB-4A2B-A457-E75638754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386967040"/>
        <c:axId val="-1386968128"/>
      </c:barChart>
      <c:catAx>
        <c:axId val="-1386967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6968128"/>
        <c:crosses val="autoZero"/>
        <c:auto val="1"/>
        <c:lblAlgn val="ctr"/>
        <c:lblOffset val="100"/>
        <c:noMultiLvlLbl val="0"/>
      </c:catAx>
      <c:valAx>
        <c:axId val="-138696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696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Raleway" pitchFamily="2" charset="0"/>
        </a:defRPr>
      </a:pPr>
      <a:endParaRPr lang="es-UY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Producción de leche, total país, millones de lts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Hoja1!$A$2:$A$96</c:f>
              <c:numCache>
                <c:formatCode>General</c:formatCode>
                <c:ptCount val="95"/>
                <c:pt idx="0">
                  <c:v>1930</c:v>
                </c:pt>
                <c:pt idx="1">
                  <c:v>1931</c:v>
                </c:pt>
                <c:pt idx="2">
                  <c:v>1932</c:v>
                </c:pt>
                <c:pt idx="3">
                  <c:v>1933</c:v>
                </c:pt>
                <c:pt idx="4">
                  <c:v>1934</c:v>
                </c:pt>
                <c:pt idx="5">
                  <c:v>1935</c:v>
                </c:pt>
                <c:pt idx="6">
                  <c:v>1936</c:v>
                </c:pt>
                <c:pt idx="7">
                  <c:v>1937</c:v>
                </c:pt>
                <c:pt idx="8">
                  <c:v>1938</c:v>
                </c:pt>
                <c:pt idx="9">
                  <c:v>1939</c:v>
                </c:pt>
                <c:pt idx="10">
                  <c:v>1940</c:v>
                </c:pt>
                <c:pt idx="11">
                  <c:v>1941</c:v>
                </c:pt>
                <c:pt idx="12">
                  <c:v>1942</c:v>
                </c:pt>
                <c:pt idx="13">
                  <c:v>1943</c:v>
                </c:pt>
                <c:pt idx="14">
                  <c:v>1944</c:v>
                </c:pt>
                <c:pt idx="15">
                  <c:v>1945</c:v>
                </c:pt>
                <c:pt idx="16">
                  <c:v>1946</c:v>
                </c:pt>
                <c:pt idx="17">
                  <c:v>1947</c:v>
                </c:pt>
                <c:pt idx="18">
                  <c:v>1948</c:v>
                </c:pt>
                <c:pt idx="19">
                  <c:v>1949</c:v>
                </c:pt>
                <c:pt idx="20">
                  <c:v>1950</c:v>
                </c:pt>
                <c:pt idx="21">
                  <c:v>1951</c:v>
                </c:pt>
                <c:pt idx="22">
                  <c:v>1952</c:v>
                </c:pt>
                <c:pt idx="23">
                  <c:v>1953</c:v>
                </c:pt>
                <c:pt idx="24">
                  <c:v>1954</c:v>
                </c:pt>
                <c:pt idx="25">
                  <c:v>1955</c:v>
                </c:pt>
                <c:pt idx="26">
                  <c:v>1956</c:v>
                </c:pt>
                <c:pt idx="27">
                  <c:v>1957</c:v>
                </c:pt>
                <c:pt idx="28">
                  <c:v>1958</c:v>
                </c:pt>
                <c:pt idx="29">
                  <c:v>1959</c:v>
                </c:pt>
                <c:pt idx="30">
                  <c:v>1960</c:v>
                </c:pt>
                <c:pt idx="31">
                  <c:v>1961</c:v>
                </c:pt>
                <c:pt idx="32">
                  <c:v>1962</c:v>
                </c:pt>
                <c:pt idx="33">
                  <c:v>1963</c:v>
                </c:pt>
                <c:pt idx="34">
                  <c:v>1964</c:v>
                </c:pt>
                <c:pt idx="35">
                  <c:v>1965</c:v>
                </c:pt>
                <c:pt idx="36">
                  <c:v>1966</c:v>
                </c:pt>
                <c:pt idx="37">
                  <c:v>1967</c:v>
                </c:pt>
                <c:pt idx="38">
                  <c:v>1968</c:v>
                </c:pt>
                <c:pt idx="39">
                  <c:v>1969</c:v>
                </c:pt>
                <c:pt idx="40">
                  <c:v>1970</c:v>
                </c:pt>
                <c:pt idx="41">
                  <c:v>1971</c:v>
                </c:pt>
                <c:pt idx="42">
                  <c:v>1972</c:v>
                </c:pt>
                <c:pt idx="43">
                  <c:v>1973</c:v>
                </c:pt>
                <c:pt idx="44">
                  <c:v>1974</c:v>
                </c:pt>
                <c:pt idx="45">
                  <c:v>1975</c:v>
                </c:pt>
                <c:pt idx="46">
                  <c:v>1976</c:v>
                </c:pt>
                <c:pt idx="47">
                  <c:v>1977</c:v>
                </c:pt>
                <c:pt idx="48">
                  <c:v>1978</c:v>
                </c:pt>
                <c:pt idx="49">
                  <c:v>1979</c:v>
                </c:pt>
                <c:pt idx="50">
                  <c:v>1980</c:v>
                </c:pt>
                <c:pt idx="51">
                  <c:v>1981</c:v>
                </c:pt>
                <c:pt idx="52">
                  <c:v>1982</c:v>
                </c:pt>
                <c:pt idx="53">
                  <c:v>1983</c:v>
                </c:pt>
                <c:pt idx="54">
                  <c:v>1984</c:v>
                </c:pt>
                <c:pt idx="55">
                  <c:v>1985</c:v>
                </c:pt>
                <c:pt idx="56">
                  <c:v>1986</c:v>
                </c:pt>
                <c:pt idx="57">
                  <c:v>1987</c:v>
                </c:pt>
                <c:pt idx="58">
                  <c:v>1988</c:v>
                </c:pt>
                <c:pt idx="59">
                  <c:v>1989</c:v>
                </c:pt>
                <c:pt idx="60">
                  <c:v>1990</c:v>
                </c:pt>
                <c:pt idx="61">
                  <c:v>1991</c:v>
                </c:pt>
                <c:pt idx="62">
                  <c:v>1992</c:v>
                </c:pt>
                <c:pt idx="63">
                  <c:v>1993</c:v>
                </c:pt>
                <c:pt idx="64">
                  <c:v>1994</c:v>
                </c:pt>
                <c:pt idx="65">
                  <c:v>1995</c:v>
                </c:pt>
                <c:pt idx="66">
                  <c:v>1996</c:v>
                </c:pt>
                <c:pt idx="67">
                  <c:v>1997</c:v>
                </c:pt>
                <c:pt idx="68">
                  <c:v>1998</c:v>
                </c:pt>
                <c:pt idx="69">
                  <c:v>1999</c:v>
                </c:pt>
                <c:pt idx="70">
                  <c:v>2000</c:v>
                </c:pt>
                <c:pt idx="71">
                  <c:v>2001</c:v>
                </c:pt>
                <c:pt idx="72">
                  <c:v>2002</c:v>
                </c:pt>
                <c:pt idx="73">
                  <c:v>2003</c:v>
                </c:pt>
                <c:pt idx="74">
                  <c:v>2004</c:v>
                </c:pt>
                <c:pt idx="75">
                  <c:v>2005</c:v>
                </c:pt>
                <c:pt idx="76">
                  <c:v>2006</c:v>
                </c:pt>
                <c:pt idx="77">
                  <c:v>2007</c:v>
                </c:pt>
                <c:pt idx="78">
                  <c:v>2008</c:v>
                </c:pt>
                <c:pt idx="79">
                  <c:v>2009</c:v>
                </c:pt>
                <c:pt idx="80">
                  <c:v>2010</c:v>
                </c:pt>
                <c:pt idx="81">
                  <c:v>2011</c:v>
                </c:pt>
                <c:pt idx="82">
                  <c:v>2012</c:v>
                </c:pt>
                <c:pt idx="83">
                  <c:v>2013</c:v>
                </c:pt>
                <c:pt idx="84">
                  <c:v>2014</c:v>
                </c:pt>
                <c:pt idx="85">
                  <c:v>2015</c:v>
                </c:pt>
                <c:pt idx="86">
                  <c:v>2016</c:v>
                </c:pt>
                <c:pt idx="87">
                  <c:v>2017</c:v>
                </c:pt>
                <c:pt idx="88">
                  <c:v>2018</c:v>
                </c:pt>
                <c:pt idx="89">
                  <c:v>2019</c:v>
                </c:pt>
                <c:pt idx="90">
                  <c:v>2020</c:v>
                </c:pt>
                <c:pt idx="91">
                  <c:v>2021</c:v>
                </c:pt>
                <c:pt idx="92">
                  <c:v>2022</c:v>
                </c:pt>
                <c:pt idx="93">
                  <c:v>2023</c:v>
                </c:pt>
                <c:pt idx="94">
                  <c:v>2024</c:v>
                </c:pt>
              </c:numCache>
            </c:numRef>
          </c:cat>
          <c:val>
            <c:numRef>
              <c:f>Hoja1!$B$2:$B$96</c:f>
              <c:numCache>
                <c:formatCode>General</c:formatCode>
                <c:ptCount val="95"/>
                <c:pt idx="0">
                  <c:v>439</c:v>
                </c:pt>
                <c:pt idx="1">
                  <c:v>446</c:v>
                </c:pt>
                <c:pt idx="2">
                  <c:v>453</c:v>
                </c:pt>
                <c:pt idx="3">
                  <c:v>460</c:v>
                </c:pt>
                <c:pt idx="4">
                  <c:v>467</c:v>
                </c:pt>
                <c:pt idx="5">
                  <c:v>475</c:v>
                </c:pt>
                <c:pt idx="6">
                  <c:v>482</c:v>
                </c:pt>
                <c:pt idx="7">
                  <c:v>490</c:v>
                </c:pt>
                <c:pt idx="8">
                  <c:v>499</c:v>
                </c:pt>
                <c:pt idx="9">
                  <c:v>508</c:v>
                </c:pt>
                <c:pt idx="10">
                  <c:v>517</c:v>
                </c:pt>
                <c:pt idx="11">
                  <c:v>527</c:v>
                </c:pt>
                <c:pt idx="12">
                  <c:v>537</c:v>
                </c:pt>
                <c:pt idx="13">
                  <c:v>547</c:v>
                </c:pt>
                <c:pt idx="14">
                  <c:v>557</c:v>
                </c:pt>
                <c:pt idx="15">
                  <c:v>567</c:v>
                </c:pt>
                <c:pt idx="16">
                  <c:v>577</c:v>
                </c:pt>
                <c:pt idx="17">
                  <c:v>588</c:v>
                </c:pt>
                <c:pt idx="18">
                  <c:v>599</c:v>
                </c:pt>
                <c:pt idx="19">
                  <c:v>610</c:v>
                </c:pt>
                <c:pt idx="20">
                  <c:v>621</c:v>
                </c:pt>
                <c:pt idx="21">
                  <c:v>632</c:v>
                </c:pt>
                <c:pt idx="22">
                  <c:v>632</c:v>
                </c:pt>
                <c:pt idx="23">
                  <c:v>632</c:v>
                </c:pt>
                <c:pt idx="24">
                  <c:v>632</c:v>
                </c:pt>
                <c:pt idx="25">
                  <c:v>632</c:v>
                </c:pt>
                <c:pt idx="26">
                  <c:v>631</c:v>
                </c:pt>
                <c:pt idx="27">
                  <c:v>622</c:v>
                </c:pt>
                <c:pt idx="28">
                  <c:v>613</c:v>
                </c:pt>
                <c:pt idx="29">
                  <c:v>604</c:v>
                </c:pt>
                <c:pt idx="30">
                  <c:v>596</c:v>
                </c:pt>
                <c:pt idx="31">
                  <c:v>587</c:v>
                </c:pt>
                <c:pt idx="32">
                  <c:v>579</c:v>
                </c:pt>
                <c:pt idx="33">
                  <c:v>570</c:v>
                </c:pt>
                <c:pt idx="34">
                  <c:v>562</c:v>
                </c:pt>
                <c:pt idx="35">
                  <c:v>554</c:v>
                </c:pt>
                <c:pt idx="36">
                  <c:v>546</c:v>
                </c:pt>
                <c:pt idx="37">
                  <c:v>557</c:v>
                </c:pt>
                <c:pt idx="38">
                  <c:v>568</c:v>
                </c:pt>
                <c:pt idx="39">
                  <c:v>579</c:v>
                </c:pt>
                <c:pt idx="40">
                  <c:v>590</c:v>
                </c:pt>
                <c:pt idx="42">
                  <c:v>593</c:v>
                </c:pt>
                <c:pt idx="43">
                  <c:v>593</c:v>
                </c:pt>
                <c:pt idx="45">
                  <c:v>593</c:v>
                </c:pt>
                <c:pt idx="46">
                  <c:v>593</c:v>
                </c:pt>
                <c:pt idx="48">
                  <c:v>593</c:v>
                </c:pt>
                <c:pt idx="49">
                  <c:v>593</c:v>
                </c:pt>
                <c:pt idx="51">
                  <c:v>593</c:v>
                </c:pt>
                <c:pt idx="52">
                  <c:v>593</c:v>
                </c:pt>
                <c:pt idx="54">
                  <c:v>593</c:v>
                </c:pt>
                <c:pt idx="55">
                  <c:v>597</c:v>
                </c:pt>
                <c:pt idx="56">
                  <c:v>691</c:v>
                </c:pt>
                <c:pt idx="57">
                  <c:v>714</c:v>
                </c:pt>
                <c:pt idx="58">
                  <c:v>687</c:v>
                </c:pt>
                <c:pt idx="59">
                  <c:v>740</c:v>
                </c:pt>
                <c:pt idx="60">
                  <c:v>937</c:v>
                </c:pt>
                <c:pt idx="61">
                  <c:v>962</c:v>
                </c:pt>
                <c:pt idx="62" formatCode="#,##0">
                  <c:v>1041</c:v>
                </c:pt>
                <c:pt idx="63" formatCode="#,##0">
                  <c:v>1082</c:v>
                </c:pt>
                <c:pt idx="64" formatCode="#,##0">
                  <c:v>1155</c:v>
                </c:pt>
                <c:pt idx="65" formatCode="#,##0">
                  <c:v>1216</c:v>
                </c:pt>
                <c:pt idx="66" formatCode="#,##0">
                  <c:v>1263</c:v>
                </c:pt>
                <c:pt idx="67" formatCode="#,##0">
                  <c:v>1299</c:v>
                </c:pt>
                <c:pt idx="68" formatCode="#,##0">
                  <c:v>1424</c:v>
                </c:pt>
                <c:pt idx="69" formatCode="#,##0">
                  <c:v>1434</c:v>
                </c:pt>
                <c:pt idx="70" formatCode="#,##0">
                  <c:v>1341</c:v>
                </c:pt>
                <c:pt idx="71" formatCode="#,##0">
                  <c:v>1460</c:v>
                </c:pt>
                <c:pt idx="72" formatCode="#,##0">
                  <c:v>1431</c:v>
                </c:pt>
                <c:pt idx="73" formatCode="#,##0">
                  <c:v>1462</c:v>
                </c:pt>
                <c:pt idx="74" formatCode="#,##0">
                  <c:v>1592</c:v>
                </c:pt>
                <c:pt idx="75" formatCode="#,##0">
                  <c:v>1673</c:v>
                </c:pt>
                <c:pt idx="76" formatCode="#,##0">
                  <c:v>1741</c:v>
                </c:pt>
                <c:pt idx="77" formatCode="#,##0">
                  <c:v>1650</c:v>
                </c:pt>
                <c:pt idx="78" formatCode="#,##0">
                  <c:v>1815</c:v>
                </c:pt>
                <c:pt idx="79" formatCode="#,##0">
                  <c:v>1770</c:v>
                </c:pt>
                <c:pt idx="80" formatCode="#,##0">
                  <c:v>1854</c:v>
                </c:pt>
                <c:pt idx="81" formatCode="#,##0">
                  <c:v>2146</c:v>
                </c:pt>
                <c:pt idx="82" formatCode="#,##0">
                  <c:v>2249</c:v>
                </c:pt>
                <c:pt idx="83" formatCode="#,##0">
                  <c:v>2314</c:v>
                </c:pt>
                <c:pt idx="84" formatCode="#,##0">
                  <c:v>2313</c:v>
                </c:pt>
                <c:pt idx="85" formatCode="#,##0">
                  <c:v>2247</c:v>
                </c:pt>
                <c:pt idx="86" formatCode="#,##0">
                  <c:v>2083</c:v>
                </c:pt>
                <c:pt idx="87" formatCode="#,##0">
                  <c:v>2108</c:v>
                </c:pt>
                <c:pt idx="88" formatCode="#,##0">
                  <c:v>2237</c:v>
                </c:pt>
                <c:pt idx="89" formatCode="#,##0">
                  <c:v>2191</c:v>
                </c:pt>
                <c:pt idx="90" formatCode="#,##0">
                  <c:v>2215</c:v>
                </c:pt>
                <c:pt idx="91" formatCode="#,##0">
                  <c:v>2302</c:v>
                </c:pt>
                <c:pt idx="92" formatCode="#,##0">
                  <c:v>2271</c:v>
                </c:pt>
                <c:pt idx="93" formatCode="#,##0">
                  <c:v>2298</c:v>
                </c:pt>
                <c:pt idx="94" formatCode="#,##0">
                  <c:v>2216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B2D-49D5-850B-705695425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86957792"/>
        <c:axId val="-1386958336"/>
      </c:lineChart>
      <c:catAx>
        <c:axId val="-138695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UY"/>
          </a:p>
        </c:txPr>
        <c:crossAx val="-1386958336"/>
        <c:crosses val="autoZero"/>
        <c:auto val="1"/>
        <c:lblAlgn val="ctr"/>
        <c:lblOffset val="100"/>
        <c:noMultiLvlLbl val="0"/>
      </c:catAx>
      <c:valAx>
        <c:axId val="-13869583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UY" noProof="0" dirty="0"/>
                  <a:t>Millones de litros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s-UY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UY"/>
          </a:p>
        </c:txPr>
        <c:crossAx val="-138695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s-UY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r>
              <a:rPr lang="es-UY" noProof="0" dirty="0"/>
              <a:t>Cantidad de remitentes por estrato de superficie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bg1"/>
              </a:solidFill>
              <a:latin typeface="Raleway" panose="020B0503030101060003" pitchFamily="34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>
        <c:manualLayout>
          <c:layoutTarget val="inner"/>
          <c:xMode val="edge"/>
          <c:yMode val="edge"/>
          <c:x val="8.0348257419355945E-2"/>
          <c:y val="0.12634400991531716"/>
          <c:w val="0.88779128136597341"/>
          <c:h val="0.69368160675113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RESUMEN!$G$5</c:f>
              <c:strCache>
                <c:ptCount val="1"/>
                <c:pt idx="0">
                  <c:v>Presentes en 2015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RESUMEN!$F$6:$F$10</c:f>
              <c:strCache>
                <c:ptCount val="5"/>
                <c:pt idx="0">
                  <c:v>Menos de 50 ha</c:v>
                </c:pt>
                <c:pt idx="1">
                  <c:v>51 a 100 ha</c:v>
                </c:pt>
                <c:pt idx="2">
                  <c:v>101 a 200 ha</c:v>
                </c:pt>
                <c:pt idx="3">
                  <c:v>201 a 500 ha</c:v>
                </c:pt>
                <c:pt idx="4">
                  <c:v>Más de 500 ha</c:v>
                </c:pt>
              </c:strCache>
            </c:strRef>
          </c:cat>
          <c:val>
            <c:numRef>
              <c:f>RESUMEN!$G$6:$G$10</c:f>
              <c:numCache>
                <c:formatCode>_-* #,##0_-;\-* #,##0_-;_-* "-"??_-;_-@_-</c:formatCode>
                <c:ptCount val="5"/>
                <c:pt idx="0">
                  <c:v>611</c:v>
                </c:pt>
                <c:pt idx="1">
                  <c:v>648</c:v>
                </c:pt>
                <c:pt idx="2">
                  <c:v>688</c:v>
                </c:pt>
                <c:pt idx="3">
                  <c:v>499</c:v>
                </c:pt>
                <c:pt idx="4">
                  <c:v>283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A8-44B1-BDCC-B683FD39D7F1}"/>
            </c:ext>
          </c:extLst>
        </c:ser>
        <c:ser>
          <c:idx val="1"/>
          <c:order val="1"/>
          <c:tx>
            <c:strRef>
              <c:f>RESUMEN!$H$5</c:f>
              <c:strCache>
                <c:ptCount val="1"/>
                <c:pt idx="0">
                  <c:v>Presentes en 2024</c:v>
                </c:pt>
              </c:strCache>
            </c:strRef>
          </c:tx>
          <c:spPr>
            <a:solidFill>
              <a:srgbClr val="D3D31B"/>
            </a:solidFill>
            <a:ln>
              <a:noFill/>
            </a:ln>
            <a:effectLst/>
          </c:spPr>
          <c:invertIfNegative val="0"/>
          <c:cat>
            <c:strRef>
              <c:f>RESUMEN!$F$6:$F$10</c:f>
              <c:strCache>
                <c:ptCount val="5"/>
                <c:pt idx="0">
                  <c:v>Menos de 50 ha</c:v>
                </c:pt>
                <c:pt idx="1">
                  <c:v>51 a 100 ha</c:v>
                </c:pt>
                <c:pt idx="2">
                  <c:v>101 a 200 ha</c:v>
                </c:pt>
                <c:pt idx="3">
                  <c:v>201 a 500 ha</c:v>
                </c:pt>
                <c:pt idx="4">
                  <c:v>Más de 500 ha</c:v>
                </c:pt>
              </c:strCache>
            </c:strRef>
          </c:cat>
          <c:val>
            <c:numRef>
              <c:f>RESUMEN!$H$6:$H$10</c:f>
              <c:numCache>
                <c:formatCode>_-* #,##0_-;\-* #,##0_-;_-* "-"??_-;_-@_-</c:formatCode>
                <c:ptCount val="5"/>
                <c:pt idx="0">
                  <c:v>323</c:v>
                </c:pt>
                <c:pt idx="1">
                  <c:v>420</c:v>
                </c:pt>
                <c:pt idx="2">
                  <c:v>512</c:v>
                </c:pt>
                <c:pt idx="3">
                  <c:v>380</c:v>
                </c:pt>
                <c:pt idx="4">
                  <c:v>215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A8-44B1-BDCC-B683FD39D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86968672"/>
        <c:axId val="-1386964320"/>
      </c:barChart>
      <c:lineChart>
        <c:grouping val="stacked"/>
        <c:varyColors val="0"/>
        <c:ser>
          <c:idx val="2"/>
          <c:order val="2"/>
          <c:tx>
            <c:strRef>
              <c:f>RESUMEN!$I$5</c:f>
              <c:strCache>
                <c:ptCount val="1"/>
                <c:pt idx="0">
                  <c:v>Variación%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bg1"/>
              </a:solidFill>
              <a:ln w="9525">
                <a:solidFill>
                  <a:srgbClr val="002060"/>
                </a:solidFill>
              </a:ln>
              <a:effectLst/>
            </c:spPr>
          </c:marker>
          <c:cat>
            <c:strRef>
              <c:f>RESUMEN!$F$6:$F$10</c:f>
              <c:strCache>
                <c:ptCount val="5"/>
                <c:pt idx="0">
                  <c:v>Menos de 50 ha</c:v>
                </c:pt>
                <c:pt idx="1">
                  <c:v>51 a 100 ha</c:v>
                </c:pt>
                <c:pt idx="2">
                  <c:v>101 a 200 ha</c:v>
                </c:pt>
                <c:pt idx="3">
                  <c:v>201 a 500 ha</c:v>
                </c:pt>
                <c:pt idx="4">
                  <c:v>Más de 500 ha</c:v>
                </c:pt>
              </c:strCache>
            </c:strRef>
          </c:cat>
          <c:val>
            <c:numRef>
              <c:f>RESUMEN!$I$6:$I$10</c:f>
              <c:numCache>
                <c:formatCode>0%</c:formatCode>
                <c:ptCount val="5"/>
                <c:pt idx="0">
                  <c:v>-0.47135842880523726</c:v>
                </c:pt>
                <c:pt idx="1">
                  <c:v>-0.35185185185185186</c:v>
                </c:pt>
                <c:pt idx="2">
                  <c:v>-0.2558139534883721</c:v>
                </c:pt>
                <c:pt idx="3">
                  <c:v>-0.23847695390781565</c:v>
                </c:pt>
                <c:pt idx="4">
                  <c:v>-0.24028268551236753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3A8-44B1-BDCC-B683FD39D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6959968"/>
        <c:axId val="-1386963232"/>
      </c:lineChart>
      <c:catAx>
        <c:axId val="-138696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endParaRPr lang="es-UY"/>
          </a:p>
        </c:txPr>
        <c:crossAx val="-1386964320"/>
        <c:crosses val="autoZero"/>
        <c:auto val="1"/>
        <c:lblAlgn val="ctr"/>
        <c:lblOffset val="100"/>
        <c:noMultiLvlLbl val="0"/>
      </c:catAx>
      <c:valAx>
        <c:axId val="-13869643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pPr>
            <a:endParaRPr lang="es-UY"/>
          </a:p>
        </c:txPr>
        <c:crossAx val="-1386968672"/>
        <c:crosses val="autoZero"/>
        <c:crossBetween val="between"/>
        <c:majorUnit val="200"/>
      </c:valAx>
      <c:valAx>
        <c:axId val="-1386963232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-1386959968"/>
        <c:crosses val="max"/>
        <c:crossBetween val="between"/>
      </c:valAx>
      <c:catAx>
        <c:axId val="-1386959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69632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Raleway" panose="020B0503030101060003" pitchFamily="34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Raleway" panose="020B0503030101060003" pitchFamily="34" charset="0"/>
        </a:defRPr>
      </a:pPr>
      <a:endParaRPr lang="es-UY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Número de productores y producción de leche</a:t>
            </a:r>
          </a:p>
        </c:rich>
      </c:tx>
      <c:layout>
        <c:manualLayout>
          <c:xMode val="edge"/>
          <c:yMode val="edge"/>
          <c:x val="0.1287012962962962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Producción de leche </c:v>
                </c:pt>
              </c:strCache>
            </c:strRef>
          </c:tx>
          <c:spPr>
            <a:solidFill>
              <a:srgbClr val="F2F29B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Hoja1!$B$2:$B$40</c:f>
              <c:numCache>
                <c:formatCode>_(* #,##0_);_(* \(#,##0\);_(* "-"??_);_(@_)</c:formatCode>
                <c:ptCount val="39"/>
                <c:pt idx="0">
                  <c:v>597</c:v>
                </c:pt>
                <c:pt idx="1">
                  <c:v>691</c:v>
                </c:pt>
                <c:pt idx="2">
                  <c:v>714</c:v>
                </c:pt>
                <c:pt idx="3">
                  <c:v>687</c:v>
                </c:pt>
                <c:pt idx="4">
                  <c:v>740</c:v>
                </c:pt>
                <c:pt idx="5">
                  <c:v>936.9</c:v>
                </c:pt>
                <c:pt idx="6">
                  <c:v>962.2</c:v>
                </c:pt>
                <c:pt idx="7">
                  <c:v>1040.9000000000001</c:v>
                </c:pt>
                <c:pt idx="8">
                  <c:v>1081.7</c:v>
                </c:pt>
                <c:pt idx="9">
                  <c:v>1154.5</c:v>
                </c:pt>
                <c:pt idx="10">
                  <c:v>1215.8</c:v>
                </c:pt>
                <c:pt idx="11">
                  <c:v>1262.9000000000001</c:v>
                </c:pt>
                <c:pt idx="12">
                  <c:v>1299.4000000000001</c:v>
                </c:pt>
                <c:pt idx="13">
                  <c:v>1423.5</c:v>
                </c:pt>
                <c:pt idx="14">
                  <c:v>1434.2</c:v>
                </c:pt>
                <c:pt idx="15">
                  <c:v>1340.7</c:v>
                </c:pt>
                <c:pt idx="16">
                  <c:v>1460.3</c:v>
                </c:pt>
                <c:pt idx="17">
                  <c:v>1431.1</c:v>
                </c:pt>
                <c:pt idx="18">
                  <c:v>1461.6</c:v>
                </c:pt>
                <c:pt idx="19">
                  <c:v>1592</c:v>
                </c:pt>
                <c:pt idx="20">
                  <c:v>1673</c:v>
                </c:pt>
                <c:pt idx="21">
                  <c:v>1741.4</c:v>
                </c:pt>
                <c:pt idx="22">
                  <c:v>1650.1</c:v>
                </c:pt>
                <c:pt idx="23">
                  <c:v>1815.3</c:v>
                </c:pt>
                <c:pt idx="24">
                  <c:v>1770.3</c:v>
                </c:pt>
                <c:pt idx="25">
                  <c:v>1854.1</c:v>
                </c:pt>
                <c:pt idx="26">
                  <c:v>2145.5</c:v>
                </c:pt>
                <c:pt idx="27">
                  <c:v>2249</c:v>
                </c:pt>
                <c:pt idx="28">
                  <c:v>2314</c:v>
                </c:pt>
                <c:pt idx="29">
                  <c:v>2313</c:v>
                </c:pt>
                <c:pt idx="30">
                  <c:v>2247</c:v>
                </c:pt>
                <c:pt idx="31">
                  <c:v>2083</c:v>
                </c:pt>
                <c:pt idx="32">
                  <c:v>2108</c:v>
                </c:pt>
                <c:pt idx="33">
                  <c:v>2237</c:v>
                </c:pt>
                <c:pt idx="34">
                  <c:v>2191</c:v>
                </c:pt>
                <c:pt idx="35">
                  <c:v>2215</c:v>
                </c:pt>
                <c:pt idx="36">
                  <c:v>2274</c:v>
                </c:pt>
                <c:pt idx="37">
                  <c:v>2200.6996389999999</c:v>
                </c:pt>
                <c:pt idx="38">
                  <c:v>2275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C3-45B0-891C-92F830E84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3684960"/>
        <c:axId val="-1383693664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Cantidad de productores</c:v>
                </c:pt>
              </c:strCache>
            </c:strRef>
          </c:tx>
          <c:spPr>
            <a:ln w="28575" cap="rnd">
              <a:solidFill>
                <a:sysClr val="window" lastClr="FFFFFF"/>
              </a:solidFill>
              <a:round/>
            </a:ln>
            <a:effectLst/>
          </c:spPr>
          <c:marker>
            <c:symbol val="none"/>
          </c:marker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Hoja1!$C$2:$C$40</c:f>
              <c:numCache>
                <c:formatCode>_(* #,##0_);_(* \(#,##0\);_(* "-"??_);_(@_)</c:formatCode>
                <c:ptCount val="39"/>
                <c:pt idx="0">
                  <c:v>7102</c:v>
                </c:pt>
                <c:pt idx="1">
                  <c:v>7335</c:v>
                </c:pt>
                <c:pt idx="2">
                  <c:v>7228</c:v>
                </c:pt>
                <c:pt idx="3">
                  <c:v>6559</c:v>
                </c:pt>
                <c:pt idx="4">
                  <c:v>6684</c:v>
                </c:pt>
                <c:pt idx="5">
                  <c:v>6695</c:v>
                </c:pt>
                <c:pt idx="6">
                  <c:v>6516</c:v>
                </c:pt>
                <c:pt idx="7">
                  <c:v>6433</c:v>
                </c:pt>
                <c:pt idx="8">
                  <c:v>6327</c:v>
                </c:pt>
                <c:pt idx="9">
                  <c:v>6348</c:v>
                </c:pt>
                <c:pt idx="10">
                  <c:v>6033</c:v>
                </c:pt>
                <c:pt idx="11">
                  <c:v>5858</c:v>
                </c:pt>
                <c:pt idx="12">
                  <c:v>5709</c:v>
                </c:pt>
                <c:pt idx="13">
                  <c:v>5522</c:v>
                </c:pt>
                <c:pt idx="14">
                  <c:v>5286</c:v>
                </c:pt>
                <c:pt idx="15">
                  <c:v>5021</c:v>
                </c:pt>
                <c:pt idx="16">
                  <c:v>5125</c:v>
                </c:pt>
                <c:pt idx="17">
                  <c:v>5081</c:v>
                </c:pt>
                <c:pt idx="18">
                  <c:v>4919</c:v>
                </c:pt>
                <c:pt idx="19">
                  <c:v>4607</c:v>
                </c:pt>
                <c:pt idx="20">
                  <c:v>4628</c:v>
                </c:pt>
                <c:pt idx="21">
                  <c:v>4546</c:v>
                </c:pt>
                <c:pt idx="22">
                  <c:v>4625</c:v>
                </c:pt>
                <c:pt idx="23">
                  <c:v>4592</c:v>
                </c:pt>
                <c:pt idx="24">
                  <c:v>4507</c:v>
                </c:pt>
                <c:pt idx="25">
                  <c:v>4519</c:v>
                </c:pt>
                <c:pt idx="26">
                  <c:v>4433</c:v>
                </c:pt>
                <c:pt idx="27">
                  <c:v>4305</c:v>
                </c:pt>
                <c:pt idx="28">
                  <c:v>4136</c:v>
                </c:pt>
                <c:pt idx="29">
                  <c:v>4053</c:v>
                </c:pt>
                <c:pt idx="30">
                  <c:v>3919</c:v>
                </c:pt>
                <c:pt idx="31">
                  <c:v>3873</c:v>
                </c:pt>
                <c:pt idx="32">
                  <c:v>3718</c:v>
                </c:pt>
                <c:pt idx="33">
                  <c:v>3688</c:v>
                </c:pt>
                <c:pt idx="34">
                  <c:v>3423</c:v>
                </c:pt>
                <c:pt idx="35">
                  <c:v>3320</c:v>
                </c:pt>
                <c:pt idx="36">
                  <c:v>3159</c:v>
                </c:pt>
                <c:pt idx="37">
                  <c:v>3094</c:v>
                </c:pt>
                <c:pt idx="38">
                  <c:v>3042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5C3-45B0-891C-92F830E84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6958880"/>
        <c:axId val="-1383690400"/>
      </c:lineChart>
      <c:catAx>
        <c:axId val="-138695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90400"/>
        <c:crosses val="autoZero"/>
        <c:auto val="1"/>
        <c:lblAlgn val="ctr"/>
        <c:lblOffset val="100"/>
        <c:noMultiLvlLbl val="0"/>
      </c:catAx>
      <c:valAx>
        <c:axId val="-13836904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N° productores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6958880"/>
        <c:crosses val="autoZero"/>
        <c:crossBetween val="between"/>
      </c:valAx>
      <c:valAx>
        <c:axId val="-138369366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Producción millones litros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4960"/>
        <c:crosses val="max"/>
        <c:crossBetween val="between"/>
      </c:valAx>
      <c:catAx>
        <c:axId val="-1383684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36936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Número de productores y producción diaria por productor</a:t>
            </a:r>
          </a:p>
        </c:rich>
      </c:tx>
      <c:layout>
        <c:manualLayout>
          <c:xMode val="edge"/>
          <c:yMode val="edge"/>
          <c:x val="0.1367681481481481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Hoja1!$G$1</c:f>
              <c:strCache>
                <c:ptCount val="1"/>
                <c:pt idx="0">
                  <c:v>L/día /productor</c:v>
                </c:pt>
              </c:strCache>
            </c:strRef>
          </c:tx>
          <c:spPr>
            <a:solidFill>
              <a:srgbClr val="F2F29B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Hoja1!$G$2:$G$40</c:f>
              <c:numCache>
                <c:formatCode>_(* #,##0_);_(* \(#,##0\);_(* "-"??_);_(@_)</c:formatCode>
                <c:ptCount val="39"/>
                <c:pt idx="0">
                  <c:v>230.30363818025407</c:v>
                </c:pt>
                <c:pt idx="1">
                  <c:v>258.09825288773101</c:v>
                </c:pt>
                <c:pt idx="2">
                  <c:v>270.63702041527995</c:v>
                </c:pt>
                <c:pt idx="3">
                  <c:v>286.96322317760598</c:v>
                </c:pt>
                <c:pt idx="4">
                  <c:v>303.32095455924184</c:v>
                </c:pt>
                <c:pt idx="5">
                  <c:v>383.39795594749717</c:v>
                </c:pt>
                <c:pt idx="6">
                  <c:v>404.56789189098276</c:v>
                </c:pt>
                <c:pt idx="7">
                  <c:v>443.30496221324557</c:v>
                </c:pt>
                <c:pt idx="8">
                  <c:v>468.39918505383548</c:v>
                </c:pt>
                <c:pt idx="9">
                  <c:v>498.26932870670083</c:v>
                </c:pt>
                <c:pt idx="10">
                  <c:v>552.12314008115175</c:v>
                </c:pt>
                <c:pt idx="11">
                  <c:v>590.64527142369423</c:v>
                </c:pt>
                <c:pt idx="12">
                  <c:v>623.57680854790681</c:v>
                </c:pt>
                <c:pt idx="13">
                  <c:v>706.26584570807677</c:v>
                </c:pt>
                <c:pt idx="14">
                  <c:v>743.34375113377803</c:v>
                </c:pt>
                <c:pt idx="15">
                  <c:v>731.5575950869362</c:v>
                </c:pt>
                <c:pt idx="16">
                  <c:v>780.64817908453051</c:v>
                </c:pt>
                <c:pt idx="17">
                  <c:v>771.66343590006284</c:v>
                </c:pt>
                <c:pt idx="18">
                  <c:v>814.06455817113942</c:v>
                </c:pt>
                <c:pt idx="19">
                  <c:v>946.74274704068557</c:v>
                </c:pt>
                <c:pt idx="20">
                  <c:v>990.39793514166308</c:v>
                </c:pt>
                <c:pt idx="21">
                  <c:v>1049.4850207016254</c:v>
                </c:pt>
                <c:pt idx="22">
                  <c:v>977.47500925583108</c:v>
                </c:pt>
                <c:pt idx="23">
                  <c:v>1083.0628609612907</c:v>
                </c:pt>
                <c:pt idx="24">
                  <c:v>1076.134232594047</c:v>
                </c:pt>
                <c:pt idx="25">
                  <c:v>1124.0818825840363</c:v>
                </c:pt>
                <c:pt idx="26">
                  <c:v>1325.9828991159084</c:v>
                </c:pt>
                <c:pt idx="27">
                  <c:v>1431.2761522918556</c:v>
                </c:pt>
                <c:pt idx="28">
                  <c:v>1532.8157706473066</c:v>
                </c:pt>
                <c:pt idx="29">
                  <c:v>1563.5298054206421</c:v>
                </c:pt>
                <c:pt idx="30">
                  <c:v>1570.850825098659</c:v>
                </c:pt>
                <c:pt idx="31">
                  <c:v>1473.4958210866239</c:v>
                </c:pt>
                <c:pt idx="32">
                  <c:v>1553.3465480778439</c:v>
                </c:pt>
                <c:pt idx="33">
                  <c:v>1661.8132113035986</c:v>
                </c:pt>
                <c:pt idx="34">
                  <c:v>1753.6487660027453</c:v>
                </c:pt>
                <c:pt idx="35">
                  <c:v>1827.8593827364252</c:v>
                </c:pt>
                <c:pt idx="36">
                  <c:v>1972.1864470722919</c:v>
                </c:pt>
                <c:pt idx="37">
                  <c:v>1948.7117257440384</c:v>
                </c:pt>
                <c:pt idx="38">
                  <c:v>2048.9404051047886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54-48B0-9B8D-0E3003056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3693120"/>
        <c:axId val="-1383682240"/>
      </c:barChart>
      <c:catAx>
        <c:axId val="-13836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2240"/>
        <c:crosses val="autoZero"/>
        <c:auto val="1"/>
        <c:lblAlgn val="ctr"/>
        <c:lblOffset val="100"/>
        <c:noMultiLvlLbl val="0"/>
      </c:catAx>
      <c:valAx>
        <c:axId val="-1383682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N° productores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9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Superficie lechera y producción de leche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Producción de leche </c:v>
                </c:pt>
              </c:strCache>
            </c:strRef>
          </c:tx>
          <c:spPr>
            <a:solidFill>
              <a:srgbClr val="F2F29B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Hoja1!$B$2:$B$40</c:f>
              <c:numCache>
                <c:formatCode>_(* #,##0_);_(* \(#,##0\);_(* "-"??_);_(@_)</c:formatCode>
                <c:ptCount val="39"/>
                <c:pt idx="0">
                  <c:v>597</c:v>
                </c:pt>
                <c:pt idx="1">
                  <c:v>691</c:v>
                </c:pt>
                <c:pt idx="2">
                  <c:v>714</c:v>
                </c:pt>
                <c:pt idx="3">
                  <c:v>687</c:v>
                </c:pt>
                <c:pt idx="4">
                  <c:v>740</c:v>
                </c:pt>
                <c:pt idx="5">
                  <c:v>936.9</c:v>
                </c:pt>
                <c:pt idx="6">
                  <c:v>962.2</c:v>
                </c:pt>
                <c:pt idx="7">
                  <c:v>1040.9000000000001</c:v>
                </c:pt>
                <c:pt idx="8">
                  <c:v>1081.7</c:v>
                </c:pt>
                <c:pt idx="9">
                  <c:v>1154.5</c:v>
                </c:pt>
                <c:pt idx="10">
                  <c:v>1215.8</c:v>
                </c:pt>
                <c:pt idx="11">
                  <c:v>1262.9000000000001</c:v>
                </c:pt>
                <c:pt idx="12">
                  <c:v>1299.4000000000001</c:v>
                </c:pt>
                <c:pt idx="13">
                  <c:v>1423.5</c:v>
                </c:pt>
                <c:pt idx="14">
                  <c:v>1434.2</c:v>
                </c:pt>
                <c:pt idx="15">
                  <c:v>1340.7</c:v>
                </c:pt>
                <c:pt idx="16">
                  <c:v>1460.3</c:v>
                </c:pt>
                <c:pt idx="17">
                  <c:v>1431.1</c:v>
                </c:pt>
                <c:pt idx="18">
                  <c:v>1461.6</c:v>
                </c:pt>
                <c:pt idx="19">
                  <c:v>1592</c:v>
                </c:pt>
                <c:pt idx="20">
                  <c:v>1673</c:v>
                </c:pt>
                <c:pt idx="21">
                  <c:v>1741.4</c:v>
                </c:pt>
                <c:pt idx="22">
                  <c:v>1650.1</c:v>
                </c:pt>
                <c:pt idx="23">
                  <c:v>1815.3</c:v>
                </c:pt>
                <c:pt idx="24">
                  <c:v>1770.3</c:v>
                </c:pt>
                <c:pt idx="25">
                  <c:v>1854.1</c:v>
                </c:pt>
                <c:pt idx="26">
                  <c:v>2145.5</c:v>
                </c:pt>
                <c:pt idx="27">
                  <c:v>2249</c:v>
                </c:pt>
                <c:pt idx="28">
                  <c:v>2314</c:v>
                </c:pt>
                <c:pt idx="29">
                  <c:v>2313</c:v>
                </c:pt>
                <c:pt idx="30">
                  <c:v>2247</c:v>
                </c:pt>
                <c:pt idx="31">
                  <c:v>2083</c:v>
                </c:pt>
                <c:pt idx="32">
                  <c:v>2108</c:v>
                </c:pt>
                <c:pt idx="33">
                  <c:v>2237</c:v>
                </c:pt>
                <c:pt idx="34">
                  <c:v>2191</c:v>
                </c:pt>
                <c:pt idx="35">
                  <c:v>2215</c:v>
                </c:pt>
                <c:pt idx="36">
                  <c:v>2274</c:v>
                </c:pt>
                <c:pt idx="37">
                  <c:v>2200.6996389999999</c:v>
                </c:pt>
                <c:pt idx="38">
                  <c:v>2275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CA-4FCE-A411-ABE4255C4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3689312"/>
        <c:axId val="-1383680608"/>
      </c:barChart>
      <c:lineChart>
        <c:grouping val="standard"/>
        <c:varyColors val="0"/>
        <c:ser>
          <c:idx val="1"/>
          <c:order val="1"/>
          <c:tx>
            <c:strRef>
              <c:f>Hoja1!$E$1</c:f>
              <c:strCache>
                <c:ptCount val="1"/>
                <c:pt idx="0">
                  <c:v>Superficie (miles has)</c:v>
                </c:pt>
              </c:strCache>
            </c:strRef>
          </c:tx>
          <c:spPr>
            <a:ln w="28575" cap="rnd">
              <a:solidFill>
                <a:sysClr val="window" lastClr="FFFFFF"/>
              </a:solidFill>
              <a:round/>
            </a:ln>
            <a:effectLst/>
          </c:spPr>
          <c:marker>
            <c:symbol val="none"/>
          </c:marker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Hoja1!$E$2:$E$40</c:f>
              <c:numCache>
                <c:formatCode>_(* #,##0_);_(* \(#,##0\);_(* "-"??_);_(@_)</c:formatCode>
                <c:ptCount val="39"/>
                <c:pt idx="0">
                  <c:v>1196</c:v>
                </c:pt>
                <c:pt idx="1">
                  <c:v>1233</c:v>
                </c:pt>
                <c:pt idx="2">
                  <c:v>1237</c:v>
                </c:pt>
                <c:pt idx="3">
                  <c:v>1070</c:v>
                </c:pt>
                <c:pt idx="4">
                  <c:v>1109</c:v>
                </c:pt>
                <c:pt idx="5">
                  <c:v>1086.5</c:v>
                </c:pt>
                <c:pt idx="6">
                  <c:v>1064</c:v>
                </c:pt>
                <c:pt idx="7">
                  <c:v>1067</c:v>
                </c:pt>
                <c:pt idx="8">
                  <c:v>1091</c:v>
                </c:pt>
                <c:pt idx="9">
                  <c:v>1113</c:v>
                </c:pt>
                <c:pt idx="10">
                  <c:v>1058</c:v>
                </c:pt>
                <c:pt idx="11">
                  <c:v>1037</c:v>
                </c:pt>
                <c:pt idx="12">
                  <c:v>1039</c:v>
                </c:pt>
                <c:pt idx="13">
                  <c:v>1060</c:v>
                </c:pt>
                <c:pt idx="14">
                  <c:v>1116</c:v>
                </c:pt>
                <c:pt idx="15">
                  <c:v>993</c:v>
                </c:pt>
                <c:pt idx="16">
                  <c:v>1000</c:v>
                </c:pt>
                <c:pt idx="17">
                  <c:v>1000</c:v>
                </c:pt>
                <c:pt idx="18">
                  <c:v>980</c:v>
                </c:pt>
                <c:pt idx="19">
                  <c:v>960</c:v>
                </c:pt>
                <c:pt idx="20">
                  <c:v>891</c:v>
                </c:pt>
                <c:pt idx="21">
                  <c:v>852</c:v>
                </c:pt>
                <c:pt idx="22">
                  <c:v>874</c:v>
                </c:pt>
                <c:pt idx="23">
                  <c:v>849</c:v>
                </c:pt>
                <c:pt idx="24">
                  <c:v>800</c:v>
                </c:pt>
                <c:pt idx="25">
                  <c:v>857</c:v>
                </c:pt>
                <c:pt idx="26">
                  <c:v>850</c:v>
                </c:pt>
                <c:pt idx="27">
                  <c:v>818</c:v>
                </c:pt>
                <c:pt idx="28">
                  <c:v>806</c:v>
                </c:pt>
                <c:pt idx="29">
                  <c:v>798</c:v>
                </c:pt>
                <c:pt idx="30">
                  <c:v>771</c:v>
                </c:pt>
                <c:pt idx="31">
                  <c:v>764</c:v>
                </c:pt>
                <c:pt idx="32">
                  <c:v>826.8</c:v>
                </c:pt>
                <c:pt idx="33">
                  <c:v>754.7</c:v>
                </c:pt>
                <c:pt idx="34">
                  <c:v>761.3</c:v>
                </c:pt>
                <c:pt idx="35">
                  <c:v>756.8</c:v>
                </c:pt>
                <c:pt idx="36">
                  <c:v>735</c:v>
                </c:pt>
                <c:pt idx="37">
                  <c:v>708.77</c:v>
                </c:pt>
                <c:pt idx="38">
                  <c:v>682.54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6CA-4FCE-A411-ABE4255C4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3686048"/>
        <c:axId val="-1383688224"/>
      </c:lineChart>
      <c:catAx>
        <c:axId val="-138368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8224"/>
        <c:crosses val="autoZero"/>
        <c:auto val="1"/>
        <c:lblAlgn val="ctr"/>
        <c:lblOffset val="100"/>
        <c:noMultiLvlLbl val="0"/>
      </c:catAx>
      <c:valAx>
        <c:axId val="-13836882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Miles de hectáreas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6048"/>
        <c:crosses val="autoZero"/>
        <c:crossBetween val="between"/>
      </c:valAx>
      <c:valAx>
        <c:axId val="-13836806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Producción millones litros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9312"/>
        <c:crosses val="max"/>
        <c:crossBetween val="between"/>
      </c:valAx>
      <c:catAx>
        <c:axId val="-1383689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36806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Superficie lechera y productividad de la tierra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Hoja1!$I$1</c:f>
              <c:strCache>
                <c:ptCount val="1"/>
                <c:pt idx="0">
                  <c:v>L/ha VM</c:v>
                </c:pt>
              </c:strCache>
            </c:strRef>
          </c:tx>
          <c:spPr>
            <a:solidFill>
              <a:srgbClr val="F2F29B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Hoja1!$I$2:$I$40</c:f>
              <c:numCache>
                <c:formatCode>_(* #,##0_);_(* \(#,##0\);_(* "-"??_);_(@_)</c:formatCode>
                <c:ptCount val="39"/>
                <c:pt idx="0">
                  <c:v>907.57069017938579</c:v>
                </c:pt>
                <c:pt idx="1">
                  <c:v>1018.9486101894861</c:v>
                </c:pt>
                <c:pt idx="2">
                  <c:v>1049.4598368486809</c:v>
                </c:pt>
                <c:pt idx="3">
                  <c:v>1167.3746813933731</c:v>
                </c:pt>
                <c:pt idx="4">
                  <c:v>1213.2141978850725</c:v>
                </c:pt>
                <c:pt idx="5">
                  <c:v>1567.8366732209347</c:v>
                </c:pt>
                <c:pt idx="6">
                  <c:v>1644.2241968557757</c:v>
                </c:pt>
                <c:pt idx="7">
                  <c:v>1773.7070801738096</c:v>
                </c:pt>
                <c:pt idx="8">
                  <c:v>1802.6831097408549</c:v>
                </c:pt>
                <c:pt idx="9">
                  <c:v>1885.9756595605652</c:v>
                </c:pt>
                <c:pt idx="10">
                  <c:v>2089.3624334078022</c:v>
                </c:pt>
                <c:pt idx="11">
                  <c:v>2214.2544051897958</c:v>
                </c:pt>
                <c:pt idx="12">
                  <c:v>2273.8647300726225</c:v>
                </c:pt>
                <c:pt idx="13">
                  <c:v>2441.6809605488852</c:v>
                </c:pt>
                <c:pt idx="14">
                  <c:v>2336.591723688498</c:v>
                </c:pt>
                <c:pt idx="15">
                  <c:v>2454.8201043669324</c:v>
                </c:pt>
                <c:pt idx="16">
                  <c:v>2655.090909090909</c:v>
                </c:pt>
                <c:pt idx="17">
                  <c:v>2602</c:v>
                </c:pt>
                <c:pt idx="18">
                  <c:v>2711.6883116883118</c:v>
                </c:pt>
                <c:pt idx="19">
                  <c:v>3015.151515151515</c:v>
                </c:pt>
                <c:pt idx="20">
                  <c:v>3413.9373533312923</c:v>
                </c:pt>
                <c:pt idx="21">
                  <c:v>3716.1758429364058</c:v>
                </c:pt>
                <c:pt idx="22">
                  <c:v>3432.7023091325145</c:v>
                </c:pt>
                <c:pt idx="23">
                  <c:v>3887.5682621265655</c:v>
                </c:pt>
                <c:pt idx="24">
                  <c:v>4023.4090909090905</c:v>
                </c:pt>
                <c:pt idx="25">
                  <c:v>3933.5949931049108</c:v>
                </c:pt>
                <c:pt idx="26">
                  <c:v>4589.3048128342243</c:v>
                </c:pt>
                <c:pt idx="27">
                  <c:v>4998.8886419204264</c:v>
                </c:pt>
                <c:pt idx="28">
                  <c:v>5219.9413489736062</c:v>
                </c:pt>
                <c:pt idx="29">
                  <c:v>5269.9931647300064</c:v>
                </c:pt>
                <c:pt idx="30">
                  <c:v>5298.90343119915</c:v>
                </c:pt>
                <c:pt idx="31">
                  <c:v>4957.1632555925744</c:v>
                </c:pt>
                <c:pt idx="32">
                  <c:v>4635.6159563706724</c:v>
                </c:pt>
                <c:pt idx="33">
                  <c:v>5389.2576219328566</c:v>
                </c:pt>
                <c:pt idx="34">
                  <c:v>5232.6761639778842</c:v>
                </c:pt>
                <c:pt idx="35">
                  <c:v>5321.4491639438775</c:v>
                </c:pt>
                <c:pt idx="36">
                  <c:v>5625.231910946196</c:v>
                </c:pt>
                <c:pt idx="37">
                  <c:v>5645.3744810151256</c:v>
                </c:pt>
                <c:pt idx="38">
                  <c:v>6060.2508810672425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09-4427-A2A2-C2B614F85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3680064"/>
        <c:axId val="-1383688768"/>
      </c:barChart>
      <c:lineChart>
        <c:grouping val="standard"/>
        <c:varyColors val="0"/>
        <c:ser>
          <c:idx val="1"/>
          <c:order val="1"/>
          <c:tx>
            <c:strRef>
              <c:f>Hoja1!$E$1</c:f>
              <c:strCache>
                <c:ptCount val="1"/>
                <c:pt idx="0">
                  <c:v>Superficie (miles has)</c:v>
                </c:pt>
              </c:strCache>
            </c:strRef>
          </c:tx>
          <c:spPr>
            <a:ln w="28575" cap="rnd">
              <a:solidFill>
                <a:sysClr val="window" lastClr="FFFFFF"/>
              </a:solidFill>
              <a:round/>
            </a:ln>
            <a:effectLst/>
          </c:spPr>
          <c:marker>
            <c:symbol val="none"/>
          </c:marker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Hoja1!$E$2:$E$40</c:f>
              <c:numCache>
                <c:formatCode>_(* #,##0_);_(* \(#,##0\);_(* "-"??_);_(@_)</c:formatCode>
                <c:ptCount val="39"/>
                <c:pt idx="0">
                  <c:v>1196</c:v>
                </c:pt>
                <c:pt idx="1">
                  <c:v>1233</c:v>
                </c:pt>
                <c:pt idx="2">
                  <c:v>1237</c:v>
                </c:pt>
                <c:pt idx="3">
                  <c:v>1070</c:v>
                </c:pt>
                <c:pt idx="4">
                  <c:v>1109</c:v>
                </c:pt>
                <c:pt idx="5">
                  <c:v>1086.5</c:v>
                </c:pt>
                <c:pt idx="6">
                  <c:v>1064</c:v>
                </c:pt>
                <c:pt idx="7">
                  <c:v>1067</c:v>
                </c:pt>
                <c:pt idx="8">
                  <c:v>1091</c:v>
                </c:pt>
                <c:pt idx="9">
                  <c:v>1113</c:v>
                </c:pt>
                <c:pt idx="10">
                  <c:v>1058</c:v>
                </c:pt>
                <c:pt idx="11">
                  <c:v>1037</c:v>
                </c:pt>
                <c:pt idx="12">
                  <c:v>1039</c:v>
                </c:pt>
                <c:pt idx="13">
                  <c:v>1060</c:v>
                </c:pt>
                <c:pt idx="14">
                  <c:v>1116</c:v>
                </c:pt>
                <c:pt idx="15">
                  <c:v>993</c:v>
                </c:pt>
                <c:pt idx="16">
                  <c:v>1000</c:v>
                </c:pt>
                <c:pt idx="17">
                  <c:v>1000</c:v>
                </c:pt>
                <c:pt idx="18">
                  <c:v>980</c:v>
                </c:pt>
                <c:pt idx="19">
                  <c:v>960</c:v>
                </c:pt>
                <c:pt idx="20">
                  <c:v>891</c:v>
                </c:pt>
                <c:pt idx="21">
                  <c:v>852</c:v>
                </c:pt>
                <c:pt idx="22">
                  <c:v>874</c:v>
                </c:pt>
                <c:pt idx="23">
                  <c:v>849</c:v>
                </c:pt>
                <c:pt idx="24">
                  <c:v>800</c:v>
                </c:pt>
                <c:pt idx="25">
                  <c:v>857</c:v>
                </c:pt>
                <c:pt idx="26">
                  <c:v>850</c:v>
                </c:pt>
                <c:pt idx="27">
                  <c:v>818</c:v>
                </c:pt>
                <c:pt idx="28">
                  <c:v>806</c:v>
                </c:pt>
                <c:pt idx="29">
                  <c:v>798</c:v>
                </c:pt>
                <c:pt idx="30">
                  <c:v>771</c:v>
                </c:pt>
                <c:pt idx="31">
                  <c:v>764</c:v>
                </c:pt>
                <c:pt idx="32">
                  <c:v>826.8</c:v>
                </c:pt>
                <c:pt idx="33">
                  <c:v>754.7</c:v>
                </c:pt>
                <c:pt idx="34">
                  <c:v>761.3</c:v>
                </c:pt>
                <c:pt idx="35">
                  <c:v>756.8</c:v>
                </c:pt>
                <c:pt idx="36">
                  <c:v>735</c:v>
                </c:pt>
                <c:pt idx="37">
                  <c:v>708.77</c:v>
                </c:pt>
                <c:pt idx="38">
                  <c:v>682.54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809-4427-A2A2-C2B614F85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3682784"/>
        <c:axId val="-1383689856"/>
      </c:lineChart>
      <c:catAx>
        <c:axId val="-138368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9856"/>
        <c:crosses val="autoZero"/>
        <c:auto val="1"/>
        <c:lblAlgn val="ctr"/>
        <c:lblOffset val="100"/>
        <c:noMultiLvlLbl val="0"/>
      </c:catAx>
      <c:valAx>
        <c:axId val="-13836898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Miles de hectáreas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2784"/>
        <c:crosses val="autoZero"/>
        <c:crossBetween val="between"/>
      </c:valAx>
      <c:valAx>
        <c:axId val="-138368876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Litros/ hectáreas de Vaca Masa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0064"/>
        <c:crosses val="max"/>
        <c:crossBetween val="between"/>
      </c:valAx>
      <c:catAx>
        <c:axId val="-1383680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3688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Número de vacas y producción de leche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Producción de leche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Hoja1!$B$2:$B$40</c:f>
              <c:numCache>
                <c:formatCode>_(* #,##0_);_(* \(#,##0\);_(* "-"??_);_(@_)</c:formatCode>
                <c:ptCount val="39"/>
                <c:pt idx="0">
                  <c:v>597</c:v>
                </c:pt>
                <c:pt idx="1">
                  <c:v>691</c:v>
                </c:pt>
                <c:pt idx="2">
                  <c:v>714</c:v>
                </c:pt>
                <c:pt idx="3">
                  <c:v>687</c:v>
                </c:pt>
                <c:pt idx="4">
                  <c:v>740</c:v>
                </c:pt>
                <c:pt idx="5">
                  <c:v>936.9</c:v>
                </c:pt>
                <c:pt idx="6">
                  <c:v>962.2</c:v>
                </c:pt>
                <c:pt idx="7">
                  <c:v>1040.9000000000001</c:v>
                </c:pt>
                <c:pt idx="8">
                  <c:v>1081.7</c:v>
                </c:pt>
                <c:pt idx="9">
                  <c:v>1154.5</c:v>
                </c:pt>
                <c:pt idx="10">
                  <c:v>1215.8</c:v>
                </c:pt>
                <c:pt idx="11">
                  <c:v>1262.9000000000001</c:v>
                </c:pt>
                <c:pt idx="12">
                  <c:v>1299.4000000000001</c:v>
                </c:pt>
                <c:pt idx="13">
                  <c:v>1423.5</c:v>
                </c:pt>
                <c:pt idx="14">
                  <c:v>1434.2</c:v>
                </c:pt>
                <c:pt idx="15">
                  <c:v>1340.7</c:v>
                </c:pt>
                <c:pt idx="16">
                  <c:v>1460.3</c:v>
                </c:pt>
                <c:pt idx="17">
                  <c:v>1431.1</c:v>
                </c:pt>
                <c:pt idx="18">
                  <c:v>1461.6</c:v>
                </c:pt>
                <c:pt idx="19">
                  <c:v>1592</c:v>
                </c:pt>
                <c:pt idx="20">
                  <c:v>1673</c:v>
                </c:pt>
                <c:pt idx="21">
                  <c:v>1741.4</c:v>
                </c:pt>
                <c:pt idx="22">
                  <c:v>1650.1</c:v>
                </c:pt>
                <c:pt idx="23">
                  <c:v>1815.3</c:v>
                </c:pt>
                <c:pt idx="24">
                  <c:v>1770.3</c:v>
                </c:pt>
                <c:pt idx="25">
                  <c:v>1854.1</c:v>
                </c:pt>
                <c:pt idx="26">
                  <c:v>2145.5</c:v>
                </c:pt>
                <c:pt idx="27">
                  <c:v>2249</c:v>
                </c:pt>
                <c:pt idx="28">
                  <c:v>2314</c:v>
                </c:pt>
                <c:pt idx="29">
                  <c:v>2313</c:v>
                </c:pt>
                <c:pt idx="30">
                  <c:v>2247</c:v>
                </c:pt>
                <c:pt idx="31">
                  <c:v>2083</c:v>
                </c:pt>
                <c:pt idx="32">
                  <c:v>2108</c:v>
                </c:pt>
                <c:pt idx="33">
                  <c:v>2237</c:v>
                </c:pt>
                <c:pt idx="34">
                  <c:v>2191</c:v>
                </c:pt>
                <c:pt idx="35">
                  <c:v>2215</c:v>
                </c:pt>
                <c:pt idx="36">
                  <c:v>2274</c:v>
                </c:pt>
                <c:pt idx="37">
                  <c:v>2200.6996389999999</c:v>
                </c:pt>
                <c:pt idx="38">
                  <c:v>2275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A6-41D6-89E7-FC87E3536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3684416"/>
        <c:axId val="-1383690944"/>
      </c:barChart>
      <c:lineChart>
        <c:grouping val="standard"/>
        <c:varyColors val="0"/>
        <c:ser>
          <c:idx val="1"/>
          <c:order val="1"/>
          <c:tx>
            <c:strRef>
              <c:f>Hoja1!$D$1</c:f>
              <c:strCache>
                <c:ptCount val="1"/>
                <c:pt idx="0">
                  <c:v>Vaca Masa (miles)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Hoja1!$D$2:$D$40</c:f>
              <c:numCache>
                <c:formatCode>_(* #,##0_);_(* \(#,##0\);_(* "-"??_);_(@_)</c:formatCode>
                <c:ptCount val="39"/>
                <c:pt idx="0">
                  <c:v>348</c:v>
                </c:pt>
                <c:pt idx="1">
                  <c:v>352</c:v>
                </c:pt>
                <c:pt idx="2">
                  <c:v>357</c:v>
                </c:pt>
                <c:pt idx="3">
                  <c:v>334</c:v>
                </c:pt>
                <c:pt idx="4">
                  <c:v>339</c:v>
                </c:pt>
                <c:pt idx="5">
                  <c:v>346</c:v>
                </c:pt>
                <c:pt idx="6">
                  <c:v>357</c:v>
                </c:pt>
                <c:pt idx="7">
                  <c:v>366</c:v>
                </c:pt>
                <c:pt idx="8">
                  <c:v>367</c:v>
                </c:pt>
                <c:pt idx="9">
                  <c:v>369</c:v>
                </c:pt>
                <c:pt idx="10">
                  <c:v>379</c:v>
                </c:pt>
                <c:pt idx="11">
                  <c:v>391</c:v>
                </c:pt>
                <c:pt idx="12">
                  <c:v>394</c:v>
                </c:pt>
                <c:pt idx="13">
                  <c:v>411</c:v>
                </c:pt>
                <c:pt idx="14">
                  <c:v>391</c:v>
                </c:pt>
                <c:pt idx="15">
                  <c:v>400</c:v>
                </c:pt>
                <c:pt idx="16">
                  <c:v>431</c:v>
                </c:pt>
                <c:pt idx="17">
                  <c:v>440</c:v>
                </c:pt>
                <c:pt idx="18">
                  <c:v>417</c:v>
                </c:pt>
                <c:pt idx="19">
                  <c:v>390</c:v>
                </c:pt>
                <c:pt idx="20">
                  <c:v>398</c:v>
                </c:pt>
                <c:pt idx="21">
                  <c:v>398</c:v>
                </c:pt>
                <c:pt idx="22">
                  <c:v>407</c:v>
                </c:pt>
                <c:pt idx="23">
                  <c:v>408</c:v>
                </c:pt>
                <c:pt idx="24">
                  <c:v>391</c:v>
                </c:pt>
                <c:pt idx="25">
                  <c:v>428</c:v>
                </c:pt>
                <c:pt idx="26">
                  <c:v>450</c:v>
                </c:pt>
                <c:pt idx="27">
                  <c:v>441</c:v>
                </c:pt>
                <c:pt idx="28">
                  <c:v>456</c:v>
                </c:pt>
                <c:pt idx="29">
                  <c:v>451</c:v>
                </c:pt>
                <c:pt idx="30">
                  <c:v>452</c:v>
                </c:pt>
                <c:pt idx="31">
                  <c:v>425</c:v>
                </c:pt>
                <c:pt idx="32">
                  <c:v>438</c:v>
                </c:pt>
                <c:pt idx="33">
                  <c:v>432</c:v>
                </c:pt>
                <c:pt idx="34">
                  <c:v>430</c:v>
                </c:pt>
                <c:pt idx="35">
                  <c:v>420.529</c:v>
                </c:pt>
                <c:pt idx="36">
                  <c:v>423</c:v>
                </c:pt>
                <c:pt idx="37">
                  <c:v>389.87200000000001</c:v>
                </c:pt>
                <c:pt idx="38">
                  <c:v>378.93599999999998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BA6-41D6-89E7-FC87E3536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3681696"/>
        <c:axId val="-1383685504"/>
      </c:lineChart>
      <c:catAx>
        <c:axId val="-138368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5504"/>
        <c:crosses val="autoZero"/>
        <c:auto val="1"/>
        <c:lblAlgn val="ctr"/>
        <c:lblOffset val="100"/>
        <c:noMultiLvlLbl val="0"/>
      </c:catAx>
      <c:valAx>
        <c:axId val="-13836855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N° Vacas Masa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1696"/>
        <c:crosses val="autoZero"/>
        <c:crossBetween val="between"/>
      </c:valAx>
      <c:valAx>
        <c:axId val="-13836909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Producción millones litros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84416"/>
        <c:crosses val="max"/>
        <c:crossBetween val="between"/>
      </c:valAx>
      <c:catAx>
        <c:axId val="-1383684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36909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r>
              <a:rPr lang="es-UY" b="1" noProof="0" dirty="0"/>
              <a:t>Número de vacas y productividad por vaca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Hoja1!$H$1</c:f>
              <c:strCache>
                <c:ptCount val="1"/>
                <c:pt idx="0">
                  <c:v>L/VM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Hoja1!$H$2:$H$40</c:f>
              <c:numCache>
                <c:formatCode>_(* #,##0_);_(* \(#,##0\);_(* "-"??_);_(@_)</c:formatCode>
                <c:ptCount val="39"/>
                <c:pt idx="0">
                  <c:v>1715.5172413793102</c:v>
                </c:pt>
                <c:pt idx="1">
                  <c:v>1963.0681818181818</c:v>
                </c:pt>
                <c:pt idx="2">
                  <c:v>2000</c:v>
                </c:pt>
                <c:pt idx="3">
                  <c:v>2056.8862275449101</c:v>
                </c:pt>
                <c:pt idx="4">
                  <c:v>2182.8908554572272</c:v>
                </c:pt>
                <c:pt idx="5">
                  <c:v>2707.8034682080925</c:v>
                </c:pt>
                <c:pt idx="6">
                  <c:v>2695.2380952380954</c:v>
                </c:pt>
                <c:pt idx="7">
                  <c:v>2843.9890710382515</c:v>
                </c:pt>
                <c:pt idx="8">
                  <c:v>2947.4114441416896</c:v>
                </c:pt>
                <c:pt idx="9">
                  <c:v>3128.7262872628726</c:v>
                </c:pt>
                <c:pt idx="10">
                  <c:v>3207.9155672823217</c:v>
                </c:pt>
                <c:pt idx="11">
                  <c:v>3229.923273657289</c:v>
                </c:pt>
                <c:pt idx="12">
                  <c:v>3297.9695431472082</c:v>
                </c:pt>
                <c:pt idx="13">
                  <c:v>3463.5036496350367</c:v>
                </c:pt>
                <c:pt idx="14">
                  <c:v>3668.0306905370844</c:v>
                </c:pt>
                <c:pt idx="15">
                  <c:v>3351.75</c:v>
                </c:pt>
                <c:pt idx="16">
                  <c:v>3388.1670533642691</c:v>
                </c:pt>
                <c:pt idx="17">
                  <c:v>3252.5</c:v>
                </c:pt>
                <c:pt idx="18">
                  <c:v>3505.0359712230215</c:v>
                </c:pt>
                <c:pt idx="19">
                  <c:v>4082.0512820512822</c:v>
                </c:pt>
                <c:pt idx="20">
                  <c:v>4203.5175879396984</c:v>
                </c:pt>
                <c:pt idx="21">
                  <c:v>4375.3768844221104</c:v>
                </c:pt>
                <c:pt idx="22">
                  <c:v>4054.2997542997541</c:v>
                </c:pt>
                <c:pt idx="23">
                  <c:v>4449.2647058823532</c:v>
                </c:pt>
                <c:pt idx="24">
                  <c:v>4527.6214833759586</c:v>
                </c:pt>
                <c:pt idx="25">
                  <c:v>4332.0093457943922</c:v>
                </c:pt>
                <c:pt idx="26">
                  <c:v>4767.7777777777774</c:v>
                </c:pt>
                <c:pt idx="27">
                  <c:v>5099.7732426303855</c:v>
                </c:pt>
                <c:pt idx="28">
                  <c:v>5074.5614035087719</c:v>
                </c:pt>
                <c:pt idx="29">
                  <c:v>5128.6031042128607</c:v>
                </c:pt>
                <c:pt idx="30">
                  <c:v>4971.2389380530976</c:v>
                </c:pt>
                <c:pt idx="31">
                  <c:v>4901.1764705882351</c:v>
                </c:pt>
                <c:pt idx="32">
                  <c:v>4812.7853881278543</c:v>
                </c:pt>
                <c:pt idx="33">
                  <c:v>5178.2407407407409</c:v>
                </c:pt>
                <c:pt idx="34">
                  <c:v>5095.3488372093025</c:v>
                </c:pt>
                <c:pt idx="35">
                  <c:v>5267.1753909956269</c:v>
                </c:pt>
                <c:pt idx="36">
                  <c:v>5375.8865248226948</c:v>
                </c:pt>
                <c:pt idx="37">
                  <c:v>5644.6721975417577</c:v>
                </c:pt>
                <c:pt idx="38">
                  <c:v>6003.6523317921756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0A-4B1C-80F5-2A1A9D6ED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84934896"/>
        <c:axId val="-1384947408"/>
      </c:barChart>
      <c:lineChart>
        <c:grouping val="standard"/>
        <c:varyColors val="0"/>
        <c:ser>
          <c:idx val="1"/>
          <c:order val="1"/>
          <c:tx>
            <c:strRef>
              <c:f>Hoja1!$D$1</c:f>
              <c:strCache>
                <c:ptCount val="1"/>
                <c:pt idx="0">
                  <c:v>Vaca Masa (miles)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Hoja1!$A$2:$A$40</c:f>
              <c:numCache>
                <c:formatCode>General</c:formatCode>
                <c:ptCount val="39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  <c:pt idx="35">
                  <c:v>2020</c:v>
                </c:pt>
                <c:pt idx="36">
                  <c:v>2021</c:v>
                </c:pt>
                <c:pt idx="37">
                  <c:v>2022</c:v>
                </c:pt>
                <c:pt idx="38">
                  <c:v>2023</c:v>
                </c:pt>
              </c:numCache>
            </c:numRef>
          </c:cat>
          <c:val>
            <c:numRef>
              <c:f>Hoja1!$D$2:$D$40</c:f>
              <c:numCache>
                <c:formatCode>_(* #,##0_);_(* \(#,##0\);_(* "-"??_);_(@_)</c:formatCode>
                <c:ptCount val="39"/>
                <c:pt idx="0">
                  <c:v>348</c:v>
                </c:pt>
                <c:pt idx="1">
                  <c:v>352</c:v>
                </c:pt>
                <c:pt idx="2">
                  <c:v>357</c:v>
                </c:pt>
                <c:pt idx="3">
                  <c:v>334</c:v>
                </c:pt>
                <c:pt idx="4">
                  <c:v>339</c:v>
                </c:pt>
                <c:pt idx="5">
                  <c:v>346</c:v>
                </c:pt>
                <c:pt idx="6">
                  <c:v>357</c:v>
                </c:pt>
                <c:pt idx="7">
                  <c:v>366</c:v>
                </c:pt>
                <c:pt idx="8">
                  <c:v>367</c:v>
                </c:pt>
                <c:pt idx="9">
                  <c:v>369</c:v>
                </c:pt>
                <c:pt idx="10">
                  <c:v>379</c:v>
                </c:pt>
                <c:pt idx="11">
                  <c:v>391</c:v>
                </c:pt>
                <c:pt idx="12">
                  <c:v>394</c:v>
                </c:pt>
                <c:pt idx="13">
                  <c:v>411</c:v>
                </c:pt>
                <c:pt idx="14">
                  <c:v>391</c:v>
                </c:pt>
                <c:pt idx="15">
                  <c:v>400</c:v>
                </c:pt>
                <c:pt idx="16">
                  <c:v>431</c:v>
                </c:pt>
                <c:pt idx="17">
                  <c:v>440</c:v>
                </c:pt>
                <c:pt idx="18">
                  <c:v>417</c:v>
                </c:pt>
                <c:pt idx="19">
                  <c:v>390</c:v>
                </c:pt>
                <c:pt idx="20">
                  <c:v>398</c:v>
                </c:pt>
                <c:pt idx="21">
                  <c:v>398</c:v>
                </c:pt>
                <c:pt idx="22">
                  <c:v>407</c:v>
                </c:pt>
                <c:pt idx="23">
                  <c:v>408</c:v>
                </c:pt>
                <c:pt idx="24">
                  <c:v>391</c:v>
                </c:pt>
                <c:pt idx="25">
                  <c:v>428</c:v>
                </c:pt>
                <c:pt idx="26">
                  <c:v>450</c:v>
                </c:pt>
                <c:pt idx="27">
                  <c:v>441</c:v>
                </c:pt>
                <c:pt idx="28">
                  <c:v>456</c:v>
                </c:pt>
                <c:pt idx="29">
                  <c:v>451</c:v>
                </c:pt>
                <c:pt idx="30">
                  <c:v>452</c:v>
                </c:pt>
                <c:pt idx="31">
                  <c:v>425</c:v>
                </c:pt>
                <c:pt idx="32">
                  <c:v>438</c:v>
                </c:pt>
                <c:pt idx="33">
                  <c:v>432</c:v>
                </c:pt>
                <c:pt idx="34">
                  <c:v>430</c:v>
                </c:pt>
                <c:pt idx="35">
                  <c:v>420.529</c:v>
                </c:pt>
                <c:pt idx="36">
                  <c:v>423</c:v>
                </c:pt>
                <c:pt idx="37">
                  <c:v>389.87200000000001</c:v>
                </c:pt>
                <c:pt idx="38">
                  <c:v>378.93599999999998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F0A-4B1C-80F5-2A1A9D6ED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83692032"/>
        <c:axId val="-1383691488"/>
      </c:lineChart>
      <c:catAx>
        <c:axId val="-138369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91488"/>
        <c:crosses val="autoZero"/>
        <c:auto val="1"/>
        <c:lblAlgn val="ctr"/>
        <c:lblOffset val="100"/>
        <c:noMultiLvlLbl val="0"/>
      </c:catAx>
      <c:valAx>
        <c:axId val="-13836914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N° Vacas Masa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3692032"/>
        <c:crosses val="autoZero"/>
        <c:crossBetween val="between"/>
      </c:valAx>
      <c:valAx>
        <c:axId val="-13849474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aleway" pitchFamily="2" charset="0"/>
                    <a:ea typeface="+mn-ea"/>
                    <a:cs typeface="+mn-cs"/>
                  </a:defRPr>
                </a:pPr>
                <a:r>
                  <a:rPr lang="es-UY" noProof="0" dirty="0"/>
                  <a:t>Litros/ Vaca/ año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Raleway" pitchFamily="2" charset="0"/>
                  <a:ea typeface="+mn-ea"/>
                  <a:cs typeface="+mn-cs"/>
                </a:defRPr>
              </a:pPr>
              <a:endParaRPr lang="es-UY"/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pPr>
            <a:endParaRPr lang="es-UY"/>
          </a:p>
        </c:txPr>
        <c:crossAx val="-1384934896"/>
        <c:crosses val="max"/>
        <c:crossBetween val="between"/>
      </c:valAx>
      <c:catAx>
        <c:axId val="-1384934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84947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Raleway" pitchFamily="2" charset="0"/>
              <a:ea typeface="+mn-ea"/>
              <a:cs typeface="+mn-cs"/>
            </a:defRPr>
          </a:pPr>
          <a:endParaRPr lang="es-UY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Raleway" pitchFamily="2" charset="0"/>
        </a:defRPr>
      </a:pPr>
      <a:endParaRPr lang="es-UY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0.59447</cdr:x>
      <cdr:y>0.31875</cdr:y>
    </cdr:from>
    <cdr:to>
      <cdr:x>0.77298</cdr:x>
      <cdr:y>0.71063</cdr:y>
    </cdr:to>
    <cdr:sp macro="" textlink="">
      <cdr:nvSpPr>
        <cdr:cNvPr id="9" name="Rectángulo: esquinas redondeadas 8">
          <a:extLst xmlns:a="http://schemas.openxmlformats.org/drawingml/2006/main">
            <a:ext uri="{FF2B5EF4-FFF2-40B4-BE49-F238E27FC236}">
              <a16:creationId xmlns="" xmlns:a16="http://schemas.microsoft.com/office/drawing/2014/main" id="{AE9224E4-45A5-9597-EDB0-D97C4389DD91}"/>
            </a:ext>
          </a:extLst>
        </cdr:cNvPr>
        <cdr:cNvSpPr/>
      </cdr:nvSpPr>
      <cdr:spPr>
        <a:xfrm xmlns:a="http://schemas.openxmlformats.org/drawingml/2006/main">
          <a:off x="6843766" y="1386984"/>
          <a:ext cx="2055043" cy="170522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UY" kern="1200"/>
        </a:p>
      </cdr:txBody>
    </cdr:sp>
  </cdr:relSizeAnchor>
  <cdr:relSizeAnchor xmlns:cdr="http://schemas.openxmlformats.org/drawingml/2006/chartDrawing">
    <cdr:from>
      <cdr:x>0.77298</cdr:x>
      <cdr:y>0.01516</cdr:y>
    </cdr:from>
    <cdr:to>
      <cdr:x>0.87811</cdr:x>
      <cdr:y>0.40705</cdr:y>
    </cdr:to>
    <cdr:sp macro="" textlink="">
      <cdr:nvSpPr>
        <cdr:cNvPr id="10" name="Rectángulo: esquinas redondeadas 9">
          <a:extLst xmlns:a="http://schemas.openxmlformats.org/drawingml/2006/main">
            <a:ext uri="{FF2B5EF4-FFF2-40B4-BE49-F238E27FC236}">
              <a16:creationId xmlns="" xmlns:a16="http://schemas.microsoft.com/office/drawing/2014/main" id="{89CDBDE7-17C4-4021-5EF0-3F6F9568420B}"/>
            </a:ext>
          </a:extLst>
        </cdr:cNvPr>
        <cdr:cNvSpPr/>
      </cdr:nvSpPr>
      <cdr:spPr>
        <a:xfrm xmlns:a="http://schemas.openxmlformats.org/drawingml/2006/main">
          <a:off x="8898809" y="65988"/>
          <a:ext cx="1210297" cy="170522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UY" kern="1200"/>
        </a:p>
      </cdr:txBody>
    </cdr:sp>
  </cdr:relSizeAnchor>
  <cdr:relSizeAnchor xmlns:cdr="http://schemas.openxmlformats.org/drawingml/2006/chartDrawing">
    <cdr:from>
      <cdr:x>0.6608</cdr:x>
      <cdr:y>0.59459</cdr:y>
    </cdr:from>
    <cdr:to>
      <cdr:x>0.74105</cdr:x>
      <cdr:y>0.66942</cdr:y>
    </cdr:to>
    <cdr:sp macro="" textlink="">
      <cdr:nvSpPr>
        <cdr:cNvPr id="12" name="CuadroTexto 11">
          <a:extLst xmlns:a="http://schemas.openxmlformats.org/drawingml/2006/main">
            <a:ext uri="{FF2B5EF4-FFF2-40B4-BE49-F238E27FC236}">
              <a16:creationId xmlns="" xmlns:a16="http://schemas.microsoft.com/office/drawing/2014/main" id="{BCE79813-6A60-66B1-6982-1B0823484BE8}"/>
            </a:ext>
          </a:extLst>
        </cdr:cNvPr>
        <cdr:cNvSpPr txBox="1"/>
      </cdr:nvSpPr>
      <cdr:spPr>
        <a:xfrm xmlns:a="http://schemas.openxmlformats.org/drawingml/2006/main">
          <a:off x="7607338" y="2587272"/>
          <a:ext cx="923827" cy="325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400" b="1" kern="1200" dirty="0">
              <a:solidFill>
                <a:schemeClr val="bg1"/>
              </a:solidFill>
            </a:rPr>
            <a:t>18 años</a:t>
          </a:r>
          <a:endParaRPr lang="es-UY" sz="14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0.79869</cdr:x>
      <cdr:y>0.31693</cdr:y>
    </cdr:from>
    <cdr:to>
      <cdr:x>0.87893</cdr:x>
      <cdr:y>0.39175</cdr:y>
    </cdr:to>
    <cdr:sp macro="" textlink="">
      <cdr:nvSpPr>
        <cdr:cNvPr id="13" name="CuadroTexto 1">
          <a:extLst xmlns:a="http://schemas.openxmlformats.org/drawingml/2006/main">
            <a:ext uri="{FF2B5EF4-FFF2-40B4-BE49-F238E27FC236}">
              <a16:creationId xmlns="" xmlns:a16="http://schemas.microsoft.com/office/drawing/2014/main" id="{3C66FE73-484C-71ED-61CE-1A473AFBF1B6}"/>
            </a:ext>
          </a:extLst>
        </cdr:cNvPr>
        <cdr:cNvSpPr txBox="1"/>
      </cdr:nvSpPr>
      <cdr:spPr>
        <a:xfrm xmlns:a="http://schemas.openxmlformats.org/drawingml/2006/main">
          <a:off x="9194707" y="1379078"/>
          <a:ext cx="923827" cy="325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400" b="1" kern="1200" dirty="0">
              <a:solidFill>
                <a:schemeClr val="bg1"/>
              </a:solidFill>
            </a:rPr>
            <a:t>12 años</a:t>
          </a:r>
          <a:endParaRPr lang="es-UY" sz="1400" b="1" kern="12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1CF5-0BD7-40AB-BECC-B73AEC2A67B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8C46-580D-4409-8195-77103EA6D01C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379518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BC01273-0B50-F7A3-2C29-F8F2EDF1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490FAFBD-1F8C-D89B-EEA9-6A614D70B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F4B26F19-F0A4-0829-DB0B-9D91AB2CB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8AC41D4-C213-97BB-F36E-41EE58BE1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096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91BBC26-9E63-1B4D-4E13-54B487A4B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439994D0-C61D-7C96-24D3-47A284847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D2202130-CB50-DE4F-3DE5-CF496B090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CRECIMIENTO DE LA POBLACION</a:t>
            </a:r>
            <a:endParaRPr lang="es-UY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D8D80BB-5B3A-8D8B-56D1-4E36161D1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177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B0960F9-DD8F-5057-7B75-1C4B34C55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D7BBB6A3-AA83-A1D0-780A-DCEC89C75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7175EF0B-E9CF-5C12-C576-9DF9EEBE7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3DF4471-DC7D-5231-DC0A-73B3A54C5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740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4D1746-3F28-FE7D-4030-1B793DED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A2030F16-73A3-35FA-C35C-73C6698B0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DEE33B32-0D84-A3CE-D43C-B3473BA63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09E8EC0-5BA1-76F8-EC1E-AE020C508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544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C757834-2BDE-94A8-25E5-3ABECAF8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B9077F4F-1D9C-3256-A525-D408BC92B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515AF22C-4653-E858-DD6C-E3271B82F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B21600F-E2E0-B653-0D92-8B63F60A3E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90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385A3E8-0B66-C55C-200D-76FA87AF2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73D6EC55-FA70-FD85-E7C7-D771C787B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3BB64DBE-0686-32F9-E8FE-733F2CF9F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7FA2125A-8E8C-C9E9-6FF6-0E0A432D3F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442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40D3BC-1535-B6DB-99E8-E16FF3DD4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38046BEA-87D1-C50A-003F-11BB5D48E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F7512B69-2D79-A2B1-0548-EDF524A29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0C91CFF-16E5-98E0-568F-7B6F6CDA18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935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783FCA-9DC2-361A-BE4C-D263C4371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2C87B09D-030C-2FA0-6551-0BEEB6708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0D32A621-C3FA-A81F-80ED-A68B2559A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1E95D29-FBB7-ADAE-36C5-37311969E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878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96781BC-76BE-7372-F048-CE5C962AB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6846D7D1-F4E6-85A0-8293-A08490DB4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CB6F1627-5C51-A01C-25C1-A550E5E3F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49E3D01-80B3-779E-126E-F6CF22FEF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083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46FDBC-083E-4355-BF1B-8B3C06347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22A824F3-6FAF-E118-217D-1C97991C3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CD4F0BE1-434D-C60B-C5F7-D6A20AEF0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B464286-7A34-EC7B-B23C-5CEAA2657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217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FC8EC3-DA3E-0FAC-0FB7-F7E6E0FEF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5A12DB87-8E5F-BB13-9322-F6D8FAA87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AF8AF5D5-7CA9-024E-B6D5-555305556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CE13D05-3170-5399-9A75-ED920BEE8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17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2543896-16FE-F438-3564-8A0CF941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7584D677-E20F-682C-9F05-035D19BB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849B74BD-A229-3658-EF06-7DC452EB1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97683A05-9771-E398-DF84-CF76B0BC0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450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4013089-73BE-92A2-160D-8AFB904C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9721ED60-AE13-7FF0-F431-0780B7B79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993B10C2-47D0-E45A-EC61-B2E78E168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E58A12E-6421-E777-F7BD-A9CC56ECD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1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A5330D5-E3E3-386B-769F-15E50963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BA4F518A-F2E8-BBA7-1CB8-6FF4C4B04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E4CC9AB0-064C-C8E6-14F5-92960BBD5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4CCD7474-C857-7DEB-26B1-40ABF5A73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293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37647B-7184-8746-6BBB-5D7DD5BA4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E0DAC7AC-FCAF-68D4-78C8-0D7533404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218A45DD-6516-DEE8-EEE3-70D35C85F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3B57B51-2A8A-53AB-EAF8-4FBEFCFD7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63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BF12AF-DF06-38C9-7298-DD9879E66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15373478-9244-D24C-C6E5-E16CDBCD5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D0330522-600D-381E-AF62-7C8E10C4D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EFBA1A9-A9B9-2979-A25F-A605812048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795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B3F969-6D0E-07CE-0107-86B3D0DBD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EAA66E2C-00A1-B31A-C55D-70C6CDD83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37E02A98-6940-EEEA-0A2C-A801EAD37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1F03C96-88E0-1081-5C49-485EB41D1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061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06798CC-6887-473A-DE3A-4B103949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E3BB14E0-6160-0BA5-79B5-305B2BE44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9E7C265B-7AEC-88D0-8675-1B5FB78D0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BBDD71F-0EBD-665F-5A15-57ACB51BB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220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E7FF73C-3780-F9F9-6507-8A8C4CC91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37025B1B-CA72-0E13-0A78-3675FC025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8D9D9E4B-AA43-D7F5-1BAB-AD5707450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6F97745D-9A0B-501E-F73E-5A732A2BA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110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715A552-E21F-A8BE-AF74-15E5AB911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8BFD2726-2363-6F58-536B-E2DA70929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32FF056C-66F3-21F8-3D96-D5E2FB65F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CFA10A6-4994-C5A9-84CB-D8D19020A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12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0535A4E-C1F6-B37D-5D11-33299329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F0438AE4-8BC5-C4AA-31D3-D81DF4443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B79EDCAD-69AA-8C46-E1E9-410B6CF5D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/>
              <a:t>OK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3EEA0C4-2B3B-D689-B21D-85C097040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462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78F095-3B95-3E17-B153-8539EEC10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49F500D2-57B5-67A8-97BF-796115706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47EDFCD8-2BAA-29D6-1859-90D67B67E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FC765941-274A-DD81-B7AC-5CA565247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39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0F3795-30DA-515E-D620-C10178C1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AABB1F3E-BFDD-C4BB-DB54-B8A5062AB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70AEF256-5B07-F493-EE97-72416DBFF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451AA17-AC73-1DF6-3595-F6F401E8A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931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A552640-29F8-1457-4E15-E0B17C52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="" xmlns:a16="http://schemas.microsoft.com/office/drawing/2014/main" id="{54C89D31-1C66-12AA-A14E-1317E773C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="" xmlns:a16="http://schemas.microsoft.com/office/drawing/2014/main" id="{C7FD9C15-9B8F-CD30-E067-6C60E362A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B803A4C-2046-0933-0B29-CE0E61325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2F792-95EE-4E88-8372-43691F3A59A1}" type="slidenum">
              <a:rPr kumimoji="0" lang="es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015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D24156A-5C45-CF75-DBA0-1ABA0221B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99539744-3FC6-CDC0-AC78-DAEBD463F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817A657-0BA6-6B02-A3F4-B4B6FB46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662F0C4-E2A6-EDBB-3C4A-33204D0E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F102D70-0F79-CE9B-0808-A90875CF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8850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9E5D117-E003-2E1F-2D8C-33CFA9D8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0C0DCB6-ED7A-6B8A-F025-136CD37B1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3527D06-ABB1-BA52-710C-A6EA2846F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559495A-7A3D-4301-512C-7D5FA429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1B95031-D5CD-1DDC-4F9E-3F763DB8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7594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2F85B55-667F-ADFE-AE82-DDAD64ECC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EFD89EB-F45A-064C-C7E8-10C28578D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ABFC1EE-C4AD-1D74-6C56-EDBCD4EA3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BD30FDA-F841-96E2-B944-83193766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42D445A-8D76-5964-EC9C-7855CCC9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0975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AF410CE-123C-CC46-C009-EF0C043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263130B-7458-1DB7-03E2-FA969CF80E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CF805572-A22F-B8BC-435D-89269677C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2213698-2CBA-E3D4-7224-6BBC145A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24C3BA9-7E09-9556-409A-57230B8B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86C5074-2471-E54E-A78D-117C7243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5806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E419C9-5326-29CB-11F9-0E110D03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6AE099B-E3EB-57F9-2BBB-5FEE766E1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522C9AB5-7B26-95E2-C656-011472529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60C44649-7E3E-F23F-00EF-4890069919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B5B4F11-3ECB-7152-3BA2-80137DB34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7DE32079-3236-C608-479D-0E37A8B7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8AE63897-B805-7239-EEBA-7F953401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4E915EB3-9C57-DE81-8319-653FC9CD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85893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7962654-EBFB-E9A5-FE57-851634ED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A95D061D-8FA3-E422-7B3D-8EBDD45B2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8EFBCE7-3672-526E-D963-22C170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51FEF94A-E03B-4E03-6489-1A3C3FA7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7337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B37110E3-AD22-139D-1F49-D576A34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E37B921C-F5B5-52B8-468F-A86DAA20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F1F288A-04E4-7E11-0268-34DA4A5B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3092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D5A3356-48B4-5D07-CA83-EADF95A2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E429486-AE37-13FA-AE41-E88A84DA4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802186C-0816-25F3-B398-F3BAC950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9D6F40E-2025-A5B6-C6E5-2AD21891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D9B3C40-CB6E-B444-1160-B53E387F6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4734F29-CE63-6D62-5BAF-5C101A62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980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F10C674-C93C-3B92-1F65-1D39FAEC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7CF36071-15E0-CCC8-29AB-7CBE20BF1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F80162C-1ECD-9171-ABF9-41665DC8A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512C9D2-DD67-E4FB-D34A-06B612367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902E06C-A495-2629-1675-239ADD99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39054B5-6BED-7EC9-EFEC-665E602D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7931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23D1990-10B0-A8F4-A6E4-A21D9B04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93F8E77B-CA65-029A-C193-0C9FCAC39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DAD9A1D-F40B-E46E-ABB1-A16CCDF5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5D58138-80D8-CF59-3DE7-F6DFE0EE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9CD774F-66F9-4837-AA9C-E08C79F5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33153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44C1DD95-AC94-B07A-FC5C-9882ECC056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7132B7C-426C-4004-5DF2-81F0AA1CA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5DE7721-51E0-83AB-B7AE-6905DD4F3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65A81E5-C82D-1A78-DAA0-CE6EE6F0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96CB82F-42F9-5FD4-53C2-A1784BF8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5239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1297B06-42F4-0B70-CF16-B04F01FFA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E4D52145-89D6-4B1C-5929-E17DEE7BC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A7308E7-B959-1265-CF82-42CF550C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898002D-E034-244A-FDC5-33219389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821B2E4-FC2E-6E5E-6387-BF5686209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41264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95C4D12-AC3D-4DD3-9E10-026A5758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43FB68F-6AA9-0388-0009-4D35B0C47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A97D51A-1271-DA9F-52E1-D59AD704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E5CEF6D-5609-0919-922E-D17FC8DF1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A565915-6E96-0B0F-81D6-047198D2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5048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06873E9-6733-E76F-8778-C1F84075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CB8C560-C872-19A0-E93E-5D848F590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F0668ED-E84A-EC9F-D879-EDA3C214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3790A28-0329-D905-63BA-7B302C1F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83C801-75C1-09B0-34A5-A848402B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69752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4297F8-7DB5-6013-C83B-433C6C54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B952C00C-466B-5C41-85AB-E731BEC989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8089E02-C1AA-4DA6-6D8C-81D91ED01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E4429AE-41C5-794F-5575-C89ED2F67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75081A1-24BD-725C-818F-B4420676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28CCCE2-951B-1A5A-4F5F-7AF0488A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45342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C29CDA4-BA86-790E-A440-CEAFB5D3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EBCE05E-E617-5AB2-854E-D7B63A306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93CB31A-351F-607D-315F-4B1D28B31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16851E62-E8B3-A5EB-21C8-BC01A5039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18657F8-D0C9-1B6A-2C64-4F032F81C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FC221E0E-8ED7-2EF7-F616-EB00E8CC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F0D584DF-8AA0-41D4-E9B7-A0B06352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8B3FD656-0211-39CF-E88B-49BB9D73E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03479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6C2F303-8D35-BA71-2ABB-FFA1661E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6F74183C-1F49-7E4B-36AD-544AC9C6C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A97FA94-5807-D807-2031-924FAAE9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ADE75356-A52E-BFF1-C16D-235000C0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00549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8AC18CAD-555B-131F-E985-F7D85A9DB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7B75B7A2-3B33-FD13-8A6B-7F6E0045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B873023-6C53-69B8-9EED-DC728E570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62442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D82430B-6337-4FD6-C466-EB4B2A2D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48FF4D7-3FAA-5260-09C9-0FDEFD013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23F1201D-0671-5EE9-A9D5-73E7F5EBC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9408F1F-A6DE-999D-AFEA-CFF24B8C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71C68C3-EEEF-BBA1-57F3-11FB1B59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D3E3AAE-A2B2-171D-0B96-E80D2CE70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92062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E9EA70-AF6E-C93D-45E4-3B1D1F61A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B97F508-4474-1F87-ABD7-2C090C72A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5DCAC3F0-81B1-AEE6-1409-9F5D5FFE5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30B482C-5AC3-C106-B9D2-1004080CF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7479A95-99B7-A1D3-51ED-25ADBCE4C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9AD9AFA-D6CC-C324-538F-17A82C94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505813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5FDECC1-C474-D907-8024-7E914A417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A7A24362-8DB9-E911-73F4-3FB40F141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2FE4A8-51BE-5F71-14ED-9E1DEA7DA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25B9A16-08CB-046C-6DA0-8270AA42C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38E852B-E819-056D-18EC-0B01EF8F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99768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BD62AE89-7E48-2A85-9E00-A1D095B0A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7F8335DA-97CC-F889-B008-5E8AEEFBA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8D73391-24A4-CD99-389E-880EF971E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EC8A811-9E0D-24DE-644B-21604809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D7BEB85-A76C-A324-E417-0A543D28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01062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1EA64A14-0054-DF35-5ADD-1F15A280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37B334D-8FDE-C302-3C52-1C20EE7C2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016A0A3-1268-3E81-52AE-FAE5A4766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71BED6-BE19-46CC-BB8B-E7A35C4E1F3A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FF5227-396C-D703-86E4-389C42057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AE1C0F4-B279-7604-6B9E-1ECB81184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56D20-E099-44A8-945F-FA19213E92A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9925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98F88652-4833-5EE2-3DFC-46F2BF72A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1DF655C-0B92-8858-3BD2-F30905688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6D424EC-8D24-346B-FACE-DB7B03257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A3CB8-7472-42EC-A8E7-AF042A271BFB}" type="datetimeFigureOut">
              <a:rPr lang="es-UY" smtClean="0"/>
              <a:t>18/7/2026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3C1D383-5169-FDCA-9FEA-47BD267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253DBF0-9659-1F0E-DE7C-6F659D6FF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68549-4F50-4028-8F36-96B5AF6BEB1F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5443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.png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6F83B65-567D-7FD8-8526-998C9868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="" xmlns:a16="http://schemas.microsoft.com/office/drawing/2014/main" id="{D0B00DDF-E2D7-C010-4224-D82F7DD024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F6AEC1B-1C97-1ED6-3E5E-53F939750D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9" r="-1" b="9000"/>
          <a:stretch>
            <a:fillRect/>
          </a:stretch>
        </p:blipFill>
        <p:spPr>
          <a:xfrm>
            <a:off x="3070" y="10"/>
            <a:ext cx="12188930" cy="685799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34395FE1-E1C0-0B5C-6587-FC89434F2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851" y="1323965"/>
            <a:ext cx="10171459" cy="2590650"/>
          </a:xfrm>
        </p:spPr>
        <p:txBody>
          <a:bodyPr>
            <a:normAutofit fontScale="90000"/>
          </a:bodyPr>
          <a:lstStyle/>
          <a:p>
            <a:r>
              <a:rPr lang="es-UY" sz="6600" b="1" noProof="0" dirty="0">
                <a:solidFill>
                  <a:schemeClr val="bg1"/>
                </a:solidFill>
                <a:latin typeface="Raleway" pitchFamily="2" charset="0"/>
              </a:rPr>
              <a:t>Desafíos y oportunidades de nuestra lechería</a:t>
            </a:r>
            <a:endParaRPr lang="es-UY" sz="66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itchFamily="2" charset="0"/>
            </a:endParaRPr>
          </a:p>
        </p:txBody>
      </p:sp>
      <p:sp>
        <p:nvSpPr>
          <p:cNvPr id="16" name="sketchy line">
            <a:extLst>
              <a:ext uri="{FF2B5EF4-FFF2-40B4-BE49-F238E27FC236}">
                <a16:creationId xmlns="" xmlns:a16="http://schemas.microsoft.com/office/drawing/2014/main" id="{AFD30D7A-A1E3-D17C-5323-753B927222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8549F43-2F0B-C394-1D82-208B135B4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84" y="468358"/>
            <a:ext cx="1370398" cy="8556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</p:spTree>
    <p:extLst>
      <p:ext uri="{BB962C8B-B14F-4D97-AF65-F5344CB8AC3E}">
        <p14:creationId xmlns:p14="http://schemas.microsoft.com/office/powerpoint/2010/main" val="175869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3886" y="640080"/>
            <a:ext cx="6784230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A497E"/>
                </a:solidFill>
              </a:defRPr>
            </a:pPr>
            <a:r>
              <a:rPr lang="es-UY" sz="3200" noProof="0" dirty="0">
                <a:solidFill>
                  <a:schemeClr val="bg1"/>
                </a:solidFill>
                <a:latin typeface="Raleway" pitchFamily="2" charset="0"/>
              </a:rPr>
              <a:t>La lechería en contexto:</a:t>
            </a:r>
          </a:p>
          <a:p>
            <a:pPr algn="ctr">
              <a:defRPr sz="3200" b="1">
                <a:solidFill>
                  <a:srgbClr val="1A497E"/>
                </a:solidFill>
              </a:defRPr>
            </a:pPr>
            <a:r>
              <a:rPr lang="es-UY" sz="3200" noProof="0" dirty="0">
                <a:solidFill>
                  <a:schemeClr val="bg1"/>
                </a:solidFill>
                <a:latin typeface="Raleway" pitchFamily="2" charset="0"/>
              </a:rPr>
              <a:t>dinámica, desafíos y perspectivas</a:t>
            </a:r>
          </a:p>
        </p:txBody>
      </p:sp>
      <p:sp>
        <p:nvSpPr>
          <p:cNvPr id="3" name="Rectangle 2"/>
          <p:cNvSpPr/>
          <p:nvPr/>
        </p:nvSpPr>
        <p:spPr>
          <a:xfrm>
            <a:off x="2438400" y="1645920"/>
            <a:ext cx="7315200" cy="45720"/>
          </a:xfrm>
          <a:prstGeom prst="rect">
            <a:avLst/>
          </a:prstGeom>
          <a:solidFill>
            <a:srgbClr val="1A4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4" name="Rounded Rectangle 3"/>
          <p:cNvSpPr/>
          <p:nvPr/>
        </p:nvSpPr>
        <p:spPr>
          <a:xfrm>
            <a:off x="1981200" y="2011680"/>
            <a:ext cx="1828800" cy="2743200"/>
          </a:xfrm>
          <a:prstGeom prst="roundRect">
            <a:avLst/>
          </a:prstGeom>
          <a:noFill/>
          <a:ln>
            <a:solidFill>
              <a:srgbClr val="89B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1921616" y="2011680"/>
            <a:ext cx="19479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MERCADO MUNDIAL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DE LÁCTEOS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72640" y="2743200"/>
            <a:ext cx="16459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Tendencias globales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Dinámica de la demanda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Formación de precios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38600" y="2011680"/>
            <a:ext cx="1828800" cy="2743200"/>
          </a:xfrm>
          <a:prstGeom prst="roundRect">
            <a:avLst/>
          </a:prstGeom>
          <a:noFill/>
          <a:ln>
            <a:solidFill>
              <a:srgbClr val="89B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242710" y="2011680"/>
            <a:ext cx="142058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IMPORTANCIA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NACIONAL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40" y="2743200"/>
            <a:ext cx="14251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Rol en la economía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Generación de empleo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Aporte productivo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0" y="2011680"/>
            <a:ext cx="1828800" cy="2743200"/>
          </a:xfrm>
          <a:prstGeom prst="roundRect">
            <a:avLst/>
          </a:prstGeom>
          <a:noFill/>
          <a:ln>
            <a:solidFill>
              <a:srgbClr val="89B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6100536" y="2011680"/>
            <a:ext cx="18197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REALIDAD ACTUAL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DEL SECTOR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7440" y="2743200"/>
            <a:ext cx="1737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Producción primaria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Industria láctea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53400" y="2011680"/>
            <a:ext cx="1828800" cy="2743200"/>
          </a:xfrm>
          <a:prstGeom prst="roundRect">
            <a:avLst/>
          </a:prstGeom>
          <a:noFill/>
          <a:ln>
            <a:solidFill>
              <a:srgbClr val="89B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8365524" y="2011680"/>
            <a:ext cx="14045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LIMITANTES Y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1400" noProof="0" dirty="0">
                <a:latin typeface="Raleway" pitchFamily="2" charset="0"/>
              </a:rPr>
              <a:t>ABORDAJE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4840" y="2743201"/>
            <a:ext cx="17373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Restricciones estructurales</a:t>
            </a:r>
          </a:p>
          <a:p>
            <a:r>
              <a:rPr lang="es-UY" noProof="0" dirty="0">
                <a:solidFill>
                  <a:schemeClr val="bg1"/>
                </a:solidFill>
                <a:latin typeface="Raleway" pitchFamily="2" charset="0"/>
              </a:rPr>
              <a:t>Estrategias posibles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A0E5F9B-4E4E-DCAF-6DE1-2090B389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EFA0574-E71C-56F3-4CF4-91D1554BD703}"/>
              </a:ext>
            </a:extLst>
          </p:cNvPr>
          <p:cNvSpPr/>
          <p:nvPr/>
        </p:nvSpPr>
        <p:spPr>
          <a:xfrm>
            <a:off x="3048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C274E6AF-0305-07AE-1DC8-6E96FC02DCF4}"/>
              </a:ext>
            </a:extLst>
          </p:cNvPr>
          <p:cNvSpPr txBox="1"/>
          <p:nvPr/>
        </p:nvSpPr>
        <p:spPr>
          <a:xfrm>
            <a:off x="168184" y="349386"/>
            <a:ext cx="104526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Importaciones 2023-2035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68573788-2A90-99EB-FA76-C408D8632ACF}"/>
              </a:ext>
            </a:extLst>
          </p:cNvPr>
          <p:cNvGrpSpPr/>
          <p:nvPr/>
        </p:nvGrpSpPr>
        <p:grpSpPr>
          <a:xfrm>
            <a:off x="489395" y="1247774"/>
            <a:ext cx="4572000" cy="4924425"/>
            <a:chOff x="438150" y="1428749"/>
            <a:chExt cx="4572000" cy="4924425"/>
          </a:xfrm>
        </p:grpSpPr>
        <p:graphicFrame>
          <p:nvGraphicFramePr>
            <p:cNvPr id="8" name="Gráfico 7">
              <a:extLst>
                <a:ext uri="{FF2B5EF4-FFF2-40B4-BE49-F238E27FC236}">
                  <a16:creationId xmlns="" xmlns:a16="http://schemas.microsoft.com/office/drawing/2014/main" id="{C56BE666-90E1-1B5E-0882-961197C362D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36151551"/>
                </p:ext>
              </p:extLst>
            </p:nvPr>
          </p:nvGraphicFramePr>
          <p:xfrm>
            <a:off x="438150" y="1428749"/>
            <a:ext cx="4572000" cy="49244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6" name="Conector recto de flecha 5">
              <a:extLst>
                <a:ext uri="{FF2B5EF4-FFF2-40B4-BE49-F238E27FC236}">
                  <a16:creationId xmlns="" xmlns:a16="http://schemas.microsoft.com/office/drawing/2014/main" id="{139A1ED5-A1A4-58DF-ECD7-C8B31879BC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6951" y="2686050"/>
              <a:ext cx="1323474" cy="54292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="" xmlns:a16="http://schemas.microsoft.com/office/drawing/2014/main" id="{A7544F86-6899-68EC-2A3A-100CDC4A52C1}"/>
                </a:ext>
              </a:extLst>
            </p:cNvPr>
            <p:cNvSpPr txBox="1"/>
            <p:nvPr/>
          </p:nvSpPr>
          <p:spPr>
            <a:xfrm>
              <a:off x="2281488" y="2649735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itchFamily="2" charset="0"/>
                  <a:ea typeface="+mn-ea"/>
                  <a:cs typeface="+mn-cs"/>
                </a:rPr>
                <a:t>+20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8882D5A4-1A65-2D2E-F330-64149EB8D05D}"/>
              </a:ext>
            </a:extLst>
          </p:cNvPr>
          <p:cNvSpPr txBox="1"/>
          <p:nvPr/>
        </p:nvSpPr>
        <p:spPr>
          <a:xfrm>
            <a:off x="6583389" y="1400174"/>
            <a:ext cx="4867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¿Qué países están detrás del aumento?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="" xmlns:a16="http://schemas.microsoft.com/office/drawing/2014/main" id="{FD21B6B7-4EF7-A349-1A90-D0FD082F1081}"/>
              </a:ext>
            </a:extLst>
          </p:cNvPr>
          <p:cNvCxnSpPr/>
          <p:nvPr/>
        </p:nvCxnSpPr>
        <p:spPr>
          <a:xfrm>
            <a:off x="5568726" y="1329211"/>
            <a:ext cx="0" cy="4473060"/>
          </a:xfrm>
          <a:prstGeom prst="line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Gráfico 22">
            <a:extLst>
              <a:ext uri="{FF2B5EF4-FFF2-40B4-BE49-F238E27FC236}">
                <a16:creationId xmlns="" xmlns:a16="http://schemas.microsoft.com/office/drawing/2014/main" id="{4704049C-D716-4A98-AD95-D83FEED9E8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757989"/>
              </p:ext>
            </p:extLst>
          </p:nvPr>
        </p:nvGraphicFramePr>
        <p:xfrm>
          <a:off x="5787804" y="1876425"/>
          <a:ext cx="6147522" cy="4839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9F0C36B-8106-10B6-8700-71611B6EE524}"/>
              </a:ext>
            </a:extLst>
          </p:cNvPr>
          <p:cNvSpPr txBox="1"/>
          <p:nvPr/>
        </p:nvSpPr>
        <p:spPr>
          <a:xfrm>
            <a:off x="415737" y="6626102"/>
            <a:ext cx="44354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INALE en base a </a:t>
            </a:r>
            <a:r>
              <a:rPr kumimoji="0" lang="es-UY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Rabobank</a:t>
            </a:r>
            <a:endParaRPr kumimoji="0" lang="es-UY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pic>
        <p:nvPicPr>
          <p:cNvPr id="7" name="Imagen 6" descr="logo-blanco.png">
            <a:extLst>
              <a:ext uri="{FF2B5EF4-FFF2-40B4-BE49-F238E27FC236}">
                <a16:creationId xmlns="" xmlns:a16="http://schemas.microsoft.com/office/drawing/2014/main" id="{00B2762F-322C-601B-BE6E-15ED60F43A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6281" y="203201"/>
            <a:ext cx="1482671" cy="109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59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BA8D14C-8036-667A-A5F7-4DBBD1511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79435A6D-2553-5D21-CEB3-4475BF320F7F}"/>
              </a:ext>
            </a:extLst>
          </p:cNvPr>
          <p:cNvSpPr txBox="1"/>
          <p:nvPr/>
        </p:nvSpPr>
        <p:spPr>
          <a:xfrm>
            <a:off x="0" y="326246"/>
            <a:ext cx="104526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Exportadores 2023-2035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9D73F181-E15E-27C2-473D-7FF96189502C}"/>
              </a:ext>
            </a:extLst>
          </p:cNvPr>
          <p:cNvGrpSpPr/>
          <p:nvPr/>
        </p:nvGrpSpPr>
        <p:grpSpPr>
          <a:xfrm>
            <a:off x="489395" y="1247774"/>
            <a:ext cx="4572000" cy="4924425"/>
            <a:chOff x="438150" y="1428749"/>
            <a:chExt cx="4572000" cy="4924425"/>
          </a:xfrm>
        </p:grpSpPr>
        <p:graphicFrame>
          <p:nvGraphicFramePr>
            <p:cNvPr id="8" name="Gráfico 7">
              <a:extLst>
                <a:ext uri="{FF2B5EF4-FFF2-40B4-BE49-F238E27FC236}">
                  <a16:creationId xmlns="" xmlns:a16="http://schemas.microsoft.com/office/drawing/2014/main" id="{C2FBC18E-2DE2-5D82-21B0-62BC82A928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5549010"/>
                </p:ext>
              </p:extLst>
            </p:nvPr>
          </p:nvGraphicFramePr>
          <p:xfrm>
            <a:off x="438150" y="1428749"/>
            <a:ext cx="4572000" cy="49244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6" name="Conector recto de flecha 5">
              <a:extLst>
                <a:ext uri="{FF2B5EF4-FFF2-40B4-BE49-F238E27FC236}">
                  <a16:creationId xmlns="" xmlns:a16="http://schemas.microsoft.com/office/drawing/2014/main" id="{3BBA7194-D5CD-334D-0FFD-E1E31C645C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6951" y="2686050"/>
              <a:ext cx="1323474" cy="542925"/>
            </a:xfrm>
            <a:prstGeom prst="straightConnector1">
              <a:avLst/>
            </a:prstGeom>
            <a:ln w="47625">
              <a:solidFill>
                <a:srgbClr val="C8D21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="" xmlns:a16="http://schemas.microsoft.com/office/drawing/2014/main" id="{1F742253-E3B4-F7A2-DFE5-CCF63C776C7A}"/>
                </a:ext>
              </a:extLst>
            </p:cNvPr>
            <p:cNvSpPr txBox="1"/>
            <p:nvPr/>
          </p:nvSpPr>
          <p:spPr>
            <a:xfrm>
              <a:off x="2281488" y="2649735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itchFamily="2" charset="0"/>
                  <a:ea typeface="+mn-ea"/>
                  <a:cs typeface="+mn-cs"/>
                </a:rPr>
                <a:t>+20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C3316222-29E2-2545-05D5-74D26E900328}"/>
              </a:ext>
            </a:extLst>
          </p:cNvPr>
          <p:cNvSpPr txBox="1"/>
          <p:nvPr/>
        </p:nvSpPr>
        <p:spPr>
          <a:xfrm>
            <a:off x="6195207" y="1305596"/>
            <a:ext cx="55073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¿Qué países van a proveer el aumento?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="" xmlns:a16="http://schemas.microsoft.com/office/drawing/2014/main" id="{A815989B-4FC7-26E6-4843-94EB8AAC0603}"/>
              </a:ext>
            </a:extLst>
          </p:cNvPr>
          <p:cNvCxnSpPr/>
          <p:nvPr/>
        </p:nvCxnSpPr>
        <p:spPr>
          <a:xfrm>
            <a:off x="5568726" y="1329211"/>
            <a:ext cx="0" cy="4473060"/>
          </a:xfrm>
          <a:prstGeom prst="line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Gráfico 22">
            <a:extLst>
              <a:ext uri="{FF2B5EF4-FFF2-40B4-BE49-F238E27FC236}">
                <a16:creationId xmlns="" xmlns:a16="http://schemas.microsoft.com/office/drawing/2014/main" id="{B0408A77-A1CC-11E2-8D47-3C9C62ECD9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956744"/>
              </p:ext>
            </p:extLst>
          </p:nvPr>
        </p:nvGraphicFramePr>
        <p:xfrm>
          <a:off x="5787804" y="1876425"/>
          <a:ext cx="6147522" cy="4839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4C92B0F-B1F2-15A0-F4F2-6CA7C7D6B66D}"/>
              </a:ext>
            </a:extLst>
          </p:cNvPr>
          <p:cNvSpPr txBox="1"/>
          <p:nvPr/>
        </p:nvSpPr>
        <p:spPr>
          <a:xfrm>
            <a:off x="415737" y="6626102"/>
            <a:ext cx="44354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INALE en base a </a:t>
            </a:r>
            <a:r>
              <a:rPr kumimoji="0" lang="es-UY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Rabobank</a:t>
            </a:r>
            <a:endParaRPr kumimoji="0" lang="es-UY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5943600"/>
            <a:ext cx="12188952" cy="18288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7" name="Imagen 6" descr="logo-blanco.png">
            <a:extLst>
              <a:ext uri="{FF2B5EF4-FFF2-40B4-BE49-F238E27FC236}">
                <a16:creationId xmlns="" xmlns:a16="http://schemas.microsoft.com/office/drawing/2014/main" id="{9E2C9C04-242B-9C9F-C21C-6AB7A5EFCF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6281" y="0"/>
            <a:ext cx="1482671" cy="109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11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844EA3C-D7D6-2DB6-4730-93B00BFD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23ED98FE-D143-283E-8348-10BA6BD42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CBC34E68-7ACB-3014-A31D-6C28203CE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9572625" cy="914400"/>
          </a:xfrm>
        </p:spPr>
        <p:txBody>
          <a:bodyPr>
            <a:normAutofit/>
          </a:bodyPr>
          <a:lstStyle/>
          <a:p>
            <a:pPr algn="l"/>
            <a:r>
              <a:rPr lang="es-UY" sz="4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</a:rPr>
              <a:t>Impacto de la lechería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599B90-D43C-D205-D19B-7535485EC19C}"/>
              </a:ext>
            </a:extLst>
          </p:cNvPr>
          <p:cNvSpPr txBox="1"/>
          <p:nvPr/>
        </p:nvSpPr>
        <p:spPr>
          <a:xfrm>
            <a:off x="0" y="6188625"/>
            <a:ext cx="12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Tx/>
              <a:buAutoNum type="arabicParenBoth"/>
            </a:pPr>
            <a:r>
              <a:rPr lang="es-UY" sz="1200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Fuente: “La producción de madera en Uruguay Un sector con presente y futuro para impulsar el desarrollo”. CERES (2024)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Raavi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87A4E824-CD40-B7EF-8A8D-9492033BCCAB}"/>
              </a:ext>
            </a:extLst>
          </p:cNvPr>
          <p:cNvSpPr txBox="1"/>
          <p:nvPr/>
        </p:nvSpPr>
        <p:spPr>
          <a:xfrm>
            <a:off x="194993" y="993816"/>
            <a:ext cx="101589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sz="32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Aporta US$ 213,5 por hectárea en impuestos </a:t>
            </a:r>
            <a:r>
              <a:rPr lang="es-UY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(1)</a:t>
            </a:r>
            <a:endParaRPr lang="es-UY" sz="3200" b="1" noProof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itchFamily="2" charset="0"/>
              <a:cs typeface="Raavi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4ACB3ABD-B56B-005A-F90B-4D7CD9484A50}"/>
              </a:ext>
            </a:extLst>
          </p:cNvPr>
          <p:cNvSpPr txBox="1"/>
          <p:nvPr/>
        </p:nvSpPr>
        <p:spPr>
          <a:xfrm>
            <a:off x="273651" y="1911884"/>
            <a:ext cx="101589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Producción Familar (Radicación) -  80%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051F73D6-40D1-F8DD-5555-3019EB39006F}"/>
              </a:ext>
            </a:extLst>
          </p:cNvPr>
          <p:cNvSpPr txBox="1"/>
          <p:nvPr/>
        </p:nvSpPr>
        <p:spPr>
          <a:xfrm>
            <a:off x="273651" y="2710828"/>
            <a:ext cx="101589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Sistema solidario : </a:t>
            </a:r>
          </a:p>
          <a:p>
            <a:pPr algn="r"/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Cooperativas (75% de leche y productores)</a:t>
            </a:r>
          </a:p>
          <a:p>
            <a:pPr algn="r"/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Gremiales lecheras (12 gremiales)</a:t>
            </a:r>
          </a:p>
          <a:p>
            <a:pPr algn="r"/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Grupos lecheros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609BA7E-C0F9-C269-8D86-9957631ACB7D}"/>
              </a:ext>
            </a:extLst>
          </p:cNvPr>
          <p:cNvSpPr txBox="1"/>
          <p:nvPr/>
        </p:nvSpPr>
        <p:spPr>
          <a:xfrm>
            <a:off x="273651" y="5024335"/>
            <a:ext cx="101589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3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  <a:cs typeface="Raavi" panose="020B0502040204020203" pitchFamily="34" charset="0"/>
              </a:rPr>
              <a:t>Cultura de trabajo y formación humana</a:t>
            </a:r>
          </a:p>
        </p:txBody>
      </p:sp>
    </p:spTree>
    <p:extLst>
      <p:ext uri="{BB962C8B-B14F-4D97-AF65-F5344CB8AC3E}">
        <p14:creationId xmlns:p14="http://schemas.microsoft.com/office/powerpoint/2010/main" val="269740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2412205-B67E-0A6C-1E76-E00F98ECD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AD101732-440F-039A-5CBB-E75EDB1EA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41614A05-DF2B-39CF-F928-928212D15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9572625" cy="914400"/>
          </a:xfrm>
        </p:spPr>
        <p:txBody>
          <a:bodyPr>
            <a:normAutofit/>
          </a:bodyPr>
          <a:lstStyle/>
          <a:p>
            <a:pPr algn="l"/>
            <a:r>
              <a:rPr lang="es-UY" sz="4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0"/>
              </a:rPr>
              <a:t>Impacto de la lechería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="" xmlns:a16="http://schemas.microsoft.com/office/drawing/2014/main" id="{8FF43FCC-339A-1604-D9EA-BF9CCDA680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714336"/>
              </p:ext>
            </p:extLst>
          </p:nvPr>
        </p:nvGraphicFramePr>
        <p:xfrm>
          <a:off x="167440" y="1200149"/>
          <a:ext cx="6907129" cy="50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ítulo 1">
            <a:extLst>
              <a:ext uri="{FF2B5EF4-FFF2-40B4-BE49-F238E27FC236}">
                <a16:creationId xmlns="" xmlns:a16="http://schemas.microsoft.com/office/drawing/2014/main" id="{56FD9B39-9472-6FDA-1C19-AF4371EDE201}"/>
              </a:ext>
            </a:extLst>
          </p:cNvPr>
          <p:cNvSpPr txBox="1">
            <a:spLocks/>
          </p:cNvSpPr>
          <p:nvPr/>
        </p:nvSpPr>
        <p:spPr>
          <a:xfrm>
            <a:off x="88612" y="6519695"/>
            <a:ext cx="12192000" cy="2952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j-ea"/>
                <a:cs typeface="+mj-cs"/>
              </a:rPr>
              <a:t>Fuente: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j-ea"/>
                <a:cs typeface="+mj-cs"/>
              </a:rPr>
              <a:t>Gráfico procesado de “¿Cómo impulsar al sector lácteo en Uruguay? Beneficios e impacto económico del riego” realizado por CERES  (2024)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DA7B56C-648D-CC03-72C5-4CD8677152B0}"/>
              </a:ext>
            </a:extLst>
          </p:cNvPr>
          <p:cNvSpPr txBox="1"/>
          <p:nvPr/>
        </p:nvSpPr>
        <p:spPr>
          <a:xfrm>
            <a:off x="6899008" y="1849367"/>
            <a:ext cx="51255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Al aumentar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“</a:t>
            </a:r>
            <a:r>
              <a:rPr kumimoji="0" lang="es-UY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en 1 dólar</a:t>
            </a:r>
            <a:r>
              <a:rPr kumimoji="0" lang="es-U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, se genera un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aumento adicional de 1,38 </a:t>
            </a:r>
            <a:r>
              <a:rPr kumimoji="0" lang="es-U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dólares en la demanda por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otros bienes de otros sectores para satisfacer ese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aumento, mayor al resto de las actividades del país” </a:t>
            </a:r>
            <a:r>
              <a:rPr kumimoji="0" lang="es-U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Raavi" panose="020B0502040204020203" pitchFamily="34" charset="0"/>
              </a:rPr>
              <a:t>(CERES,2024).</a:t>
            </a:r>
            <a:endParaRPr kumimoji="0" lang="es-U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Raav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1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6227F31-22C2-B40A-17CF-3555E6788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8">
            <a:extLst>
              <a:ext uri="{FF2B5EF4-FFF2-40B4-BE49-F238E27FC236}">
                <a16:creationId xmlns="" xmlns:a16="http://schemas.microsoft.com/office/drawing/2014/main" id="{1FD89BF2-24FC-2F26-B89D-0568848289E2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graphicFrame>
        <p:nvGraphicFramePr>
          <p:cNvPr id="4" name="Marcador de contenido 5">
            <a:extLst>
              <a:ext uri="{FF2B5EF4-FFF2-40B4-BE49-F238E27FC236}">
                <a16:creationId xmlns="" xmlns:a16="http://schemas.microsoft.com/office/drawing/2014/main" id="{1862B2A6-D0EA-0523-F776-D5C67FB1EC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4160555"/>
              </p:ext>
            </p:extLst>
          </p:nvPr>
        </p:nvGraphicFramePr>
        <p:xfrm>
          <a:off x="133350" y="1912722"/>
          <a:ext cx="1151229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ángulo: esquinas redondeadas 13">
            <a:extLst>
              <a:ext uri="{FF2B5EF4-FFF2-40B4-BE49-F238E27FC236}">
                <a16:creationId xmlns="" xmlns:a16="http://schemas.microsoft.com/office/drawing/2014/main" id="{6692307A-4A10-D9E9-6532-652BDF07610B}"/>
              </a:ext>
            </a:extLst>
          </p:cNvPr>
          <p:cNvSpPr/>
          <p:nvPr/>
        </p:nvSpPr>
        <p:spPr>
          <a:xfrm>
            <a:off x="1471334" y="4252076"/>
            <a:ext cx="230399" cy="7154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COLEME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3D22E03-97A0-7C39-7FDA-3E13A976CA34}"/>
              </a:ext>
            </a:extLst>
          </p:cNvPr>
          <p:cNvSpPr txBox="1"/>
          <p:nvPr/>
        </p:nvSpPr>
        <p:spPr>
          <a:xfrm>
            <a:off x="6842555" y="166337"/>
            <a:ext cx="20326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Precio LPE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1.800</a:t>
            </a:r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89597775-84D7-96A8-4BF3-A62C951F9B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7744" y="-59798"/>
            <a:ext cx="920623" cy="6812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6E9E32EC-EE13-CB1F-61F6-691352ABCACC}"/>
              </a:ext>
            </a:extLst>
          </p:cNvPr>
          <p:cNvSpPr txBox="1"/>
          <p:nvPr/>
        </p:nvSpPr>
        <p:spPr>
          <a:xfrm>
            <a:off x="133350" y="175576"/>
            <a:ext cx="47260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Principales hitos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="" xmlns:a16="http://schemas.microsoft.com/office/drawing/2014/main" id="{EFD36D74-DC2A-48B9-5EA9-559E30019DF4}"/>
              </a:ext>
            </a:extLst>
          </p:cNvPr>
          <p:cNvSpPr/>
          <p:nvPr/>
        </p:nvSpPr>
        <p:spPr>
          <a:xfrm>
            <a:off x="5965372" y="3429000"/>
            <a:ext cx="237744" cy="132556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REINTEGRO</a:t>
            </a: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</a:t>
            </a: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="" xmlns:a16="http://schemas.microsoft.com/office/drawing/2014/main" id="{79D26F37-51B5-F26E-4A7E-A4DEA945B718}"/>
              </a:ext>
            </a:extLst>
          </p:cNvPr>
          <p:cNvSpPr/>
          <p:nvPr/>
        </p:nvSpPr>
        <p:spPr>
          <a:xfrm>
            <a:off x="5733462" y="3639312"/>
            <a:ext cx="207613" cy="111556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PEC - CAUCE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2819C1B9-510A-8CD2-F384-6A7C11AB5ACF}"/>
              </a:ext>
            </a:extLst>
          </p:cNvPr>
          <p:cNvGrpSpPr/>
          <p:nvPr/>
        </p:nvGrpSpPr>
        <p:grpSpPr>
          <a:xfrm>
            <a:off x="8638436" y="157284"/>
            <a:ext cx="1742962" cy="1167061"/>
            <a:chOff x="8679147" y="175576"/>
            <a:chExt cx="1742962" cy="1167061"/>
          </a:xfrm>
        </p:grpSpPr>
        <p:sp>
          <p:nvSpPr>
            <p:cNvPr id="15" name="CuadroTexto 14">
              <a:extLst>
                <a:ext uri="{FF2B5EF4-FFF2-40B4-BE49-F238E27FC236}">
                  <a16:creationId xmlns="" xmlns:a16="http://schemas.microsoft.com/office/drawing/2014/main" id="{3BCCA6FB-0B02-3E0A-42AA-53DD3C648D39}"/>
                </a:ext>
              </a:extLst>
            </p:cNvPr>
            <p:cNvSpPr txBox="1"/>
            <p:nvPr/>
          </p:nvSpPr>
          <p:spPr>
            <a:xfrm>
              <a:off x="8679147" y="175576"/>
              <a:ext cx="174296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itchFamily="2" charset="0"/>
                  <a:ea typeface="+mn-ea"/>
                  <a:cs typeface="+mn-cs"/>
                </a:rPr>
                <a:t>Precio LPE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itchFamily="2" charset="0"/>
                  <a:ea typeface="+mn-ea"/>
                  <a:cs typeface="+mn-cs"/>
                </a:rPr>
                <a:t>3.200</a:t>
              </a:r>
              <a:endPara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="" xmlns:a16="http://schemas.microsoft.com/office/drawing/2014/main" id="{BD43749D-28AF-B608-7876-4076A404932D}"/>
                </a:ext>
              </a:extLst>
            </p:cNvPr>
            <p:cNvSpPr/>
            <p:nvPr/>
          </p:nvSpPr>
          <p:spPr>
            <a:xfrm>
              <a:off x="8945139" y="961952"/>
              <a:ext cx="1331976" cy="380685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UY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BOOM PRECIOS COMMODITIES</a:t>
              </a:r>
            </a:p>
          </p:txBody>
        </p:sp>
      </p:grpSp>
      <p:sp>
        <p:nvSpPr>
          <p:cNvPr id="20" name="Rectángulo: esquinas redondeadas 19">
            <a:extLst>
              <a:ext uri="{FF2B5EF4-FFF2-40B4-BE49-F238E27FC236}">
                <a16:creationId xmlns="" xmlns:a16="http://schemas.microsoft.com/office/drawing/2014/main" id="{D5F97961-6238-C528-C64A-F63A92B07CDC}"/>
              </a:ext>
            </a:extLst>
          </p:cNvPr>
          <p:cNvSpPr/>
          <p:nvPr/>
        </p:nvSpPr>
        <p:spPr>
          <a:xfrm>
            <a:off x="8696346" y="2454549"/>
            <a:ext cx="261518" cy="111556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CHINA OMC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="" xmlns:a16="http://schemas.microsoft.com/office/drawing/2014/main" id="{E0B78D9C-6687-F85C-580E-C10B31ABF213}"/>
              </a:ext>
            </a:extLst>
          </p:cNvPr>
          <p:cNvSpPr/>
          <p:nvPr/>
        </p:nvSpPr>
        <p:spPr>
          <a:xfrm>
            <a:off x="10588752" y="2762141"/>
            <a:ext cx="261518" cy="111556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VENEZUELA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497E979A-298D-990F-0F65-F0315E6E8717}"/>
              </a:ext>
            </a:extLst>
          </p:cNvPr>
          <p:cNvSpPr/>
          <p:nvPr/>
        </p:nvSpPr>
        <p:spPr>
          <a:xfrm>
            <a:off x="11243077" y="2651955"/>
            <a:ext cx="261518" cy="120305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TLC NZ-CHINA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6776EDE9-B31E-670C-3E18-E8E99E4616D7}"/>
              </a:ext>
            </a:extLst>
          </p:cNvPr>
          <p:cNvSpPr/>
          <p:nvPr/>
        </p:nvSpPr>
        <p:spPr>
          <a:xfrm>
            <a:off x="10273148" y="2658832"/>
            <a:ext cx="261518" cy="12206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 CUOTAS EU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="" xmlns:a16="http://schemas.microsoft.com/office/drawing/2014/main" id="{96629CFF-C867-E021-6F78-41D74D1D7635}"/>
              </a:ext>
            </a:extLst>
          </p:cNvPr>
          <p:cNvSpPr/>
          <p:nvPr/>
        </p:nvSpPr>
        <p:spPr>
          <a:xfrm>
            <a:off x="3851760" y="4059110"/>
            <a:ext cx="181313" cy="7154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CALCAR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="" xmlns:a16="http://schemas.microsoft.com/office/drawing/2014/main" id="{6A951840-A943-8673-4C3D-ED06018F77B6}"/>
              </a:ext>
            </a:extLst>
          </p:cNvPr>
          <p:cNvSpPr/>
          <p:nvPr/>
        </p:nvSpPr>
        <p:spPr>
          <a:xfrm>
            <a:off x="4052049" y="4070105"/>
            <a:ext cx="164830" cy="7154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PILI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="" xmlns:a16="http://schemas.microsoft.com/office/drawing/2014/main" id="{28E7F160-6CF4-9DAB-96F9-D5E4175BC377}"/>
              </a:ext>
            </a:extLst>
          </p:cNvPr>
          <p:cNvSpPr/>
          <p:nvPr/>
        </p:nvSpPr>
        <p:spPr>
          <a:xfrm>
            <a:off x="4237118" y="4081100"/>
            <a:ext cx="181313" cy="7154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CLALDY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="" xmlns:a16="http://schemas.microsoft.com/office/drawing/2014/main" id="{499D3A83-14E6-789C-8970-D0A14659A6BC}"/>
              </a:ext>
            </a:extLst>
          </p:cNvPr>
          <p:cNvSpPr/>
          <p:nvPr/>
        </p:nvSpPr>
        <p:spPr>
          <a:xfrm>
            <a:off x="4433231" y="3837212"/>
            <a:ext cx="187491" cy="9577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INDULACSA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="" xmlns:a16="http://schemas.microsoft.com/office/drawing/2014/main" id="{3BE140AC-67EF-C6E2-89EF-3106CF81924E}"/>
              </a:ext>
            </a:extLst>
          </p:cNvPr>
          <p:cNvSpPr/>
          <p:nvPr/>
        </p:nvSpPr>
        <p:spPr>
          <a:xfrm>
            <a:off x="6236988" y="3299382"/>
            <a:ext cx="238251" cy="143181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LECHE EN POLVO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="" xmlns:a16="http://schemas.microsoft.com/office/drawing/2014/main" id="{EB16D50A-6839-33CC-A064-6D09DA7550F9}"/>
              </a:ext>
            </a:extLst>
          </p:cNvPr>
          <p:cNvSpPr/>
          <p:nvPr/>
        </p:nvSpPr>
        <p:spPr>
          <a:xfrm>
            <a:off x="10306129" y="874223"/>
            <a:ext cx="204087" cy="8617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LACTALIS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="" xmlns:a16="http://schemas.microsoft.com/office/drawing/2014/main" id="{755F3B55-CAB0-BCEC-E7F2-5F7781AB51A2}"/>
              </a:ext>
            </a:extLst>
          </p:cNvPr>
          <p:cNvSpPr/>
          <p:nvPr/>
        </p:nvSpPr>
        <p:spPr>
          <a:xfrm>
            <a:off x="10653809" y="924886"/>
            <a:ext cx="185534" cy="1325563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INGREDIENTES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="" xmlns:a16="http://schemas.microsoft.com/office/drawing/2014/main" id="{149F17BA-E196-CEB8-98E1-CB6ACFDE5538}"/>
              </a:ext>
            </a:extLst>
          </p:cNvPr>
          <p:cNvSpPr/>
          <p:nvPr/>
        </p:nvSpPr>
        <p:spPr>
          <a:xfrm>
            <a:off x="9997173" y="1454047"/>
            <a:ext cx="174568" cy="8617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GLORIA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="" xmlns:a16="http://schemas.microsoft.com/office/drawing/2014/main" id="{FFD19BD3-9E3A-65C2-67BB-0F4A72EDA3B1}"/>
              </a:ext>
            </a:extLst>
          </p:cNvPr>
          <p:cNvSpPr/>
          <p:nvPr/>
        </p:nvSpPr>
        <p:spPr>
          <a:xfrm>
            <a:off x="9777524" y="1636547"/>
            <a:ext cx="211228" cy="9750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SCHREIBER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="" xmlns:a16="http://schemas.microsoft.com/office/drawing/2014/main" id="{7388C71F-1565-6E5B-5D1C-361377D167F8}"/>
              </a:ext>
            </a:extLst>
          </p:cNvPr>
          <p:cNvSpPr/>
          <p:nvPr/>
        </p:nvSpPr>
        <p:spPr>
          <a:xfrm>
            <a:off x="10218022" y="1754407"/>
            <a:ext cx="204087" cy="5075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EdL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="" xmlns:a16="http://schemas.microsoft.com/office/drawing/2014/main" id="{EDBB4ECE-AAE0-FE02-937E-02E140FEA021}"/>
              </a:ext>
            </a:extLst>
          </p:cNvPr>
          <p:cNvSpPr/>
          <p:nvPr/>
        </p:nvSpPr>
        <p:spPr>
          <a:xfrm>
            <a:off x="10438556" y="1746549"/>
            <a:ext cx="204087" cy="5075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="" xmlns:a16="http://schemas.microsoft.com/office/drawing/2014/main" id="{5C5EB9B5-043E-4073-3C80-AD5E01807736}"/>
              </a:ext>
            </a:extLst>
          </p:cNvPr>
          <p:cNvSpPr/>
          <p:nvPr/>
        </p:nvSpPr>
        <p:spPr>
          <a:xfrm>
            <a:off x="10161500" y="3965122"/>
            <a:ext cx="197033" cy="9750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PARMALAT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="" xmlns:a16="http://schemas.microsoft.com/office/drawing/2014/main" id="{AEF5E469-B975-C60D-CAC5-1A0BC02FF4B4}"/>
              </a:ext>
            </a:extLst>
          </p:cNvPr>
          <p:cNvSpPr/>
          <p:nvPr/>
        </p:nvSpPr>
        <p:spPr>
          <a:xfrm>
            <a:off x="10713532" y="3924030"/>
            <a:ext cx="162837" cy="9750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PILI</a:t>
            </a: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="" xmlns:a16="http://schemas.microsoft.com/office/drawing/2014/main" id="{3549C94D-290D-26A7-2B4C-4328831A0976}"/>
              </a:ext>
            </a:extLst>
          </p:cNvPr>
          <p:cNvSpPr/>
          <p:nvPr/>
        </p:nvSpPr>
        <p:spPr>
          <a:xfrm>
            <a:off x="11157402" y="3925598"/>
            <a:ext cx="162837" cy="9750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GLORIA</a:t>
            </a: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="" xmlns:a16="http://schemas.microsoft.com/office/drawing/2014/main" id="{AC19371B-C2C7-C91B-CDEC-1D02FA36A552}"/>
              </a:ext>
            </a:extLst>
          </p:cNvPr>
          <p:cNvSpPr/>
          <p:nvPr/>
        </p:nvSpPr>
        <p:spPr>
          <a:xfrm>
            <a:off x="11338656" y="3927166"/>
            <a:ext cx="162837" cy="9750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CALCAR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="" xmlns:a16="http://schemas.microsoft.com/office/drawing/2014/main" id="{25F36A1B-D830-ADF3-03C2-6DAADE9A3723}"/>
              </a:ext>
            </a:extLst>
          </p:cNvPr>
          <p:cNvSpPr/>
          <p:nvPr/>
        </p:nvSpPr>
        <p:spPr>
          <a:xfrm>
            <a:off x="4859418" y="2823302"/>
            <a:ext cx="196483" cy="19671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UNIDAD LECHERIA INIA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="" xmlns:a16="http://schemas.microsoft.com/office/drawing/2014/main" id="{871F438F-C933-5314-88EC-239247D05FE5}"/>
              </a:ext>
            </a:extLst>
          </p:cNvPr>
          <p:cNvSpPr/>
          <p:nvPr/>
        </p:nvSpPr>
        <p:spPr>
          <a:xfrm>
            <a:off x="5061245" y="2823302"/>
            <a:ext cx="184762" cy="19671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UNIDAD LECHERIA FAGRO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="" xmlns:a16="http://schemas.microsoft.com/office/drawing/2014/main" id="{6147F027-F0E0-54DD-A085-5084149004E4}"/>
              </a:ext>
            </a:extLst>
          </p:cNvPr>
          <p:cNvSpPr/>
          <p:nvPr/>
        </p:nvSpPr>
        <p:spPr>
          <a:xfrm>
            <a:off x="6736737" y="2754693"/>
            <a:ext cx="269801" cy="197112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CAMBIO BASE FORRAJERA</a:t>
            </a: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="" xmlns:a16="http://schemas.microsoft.com/office/drawing/2014/main" id="{77CFCA91-B31D-9569-3C73-5ACEAD0A82A0}"/>
              </a:ext>
            </a:extLst>
          </p:cNvPr>
          <p:cNvSpPr/>
          <p:nvPr/>
        </p:nvSpPr>
        <p:spPr>
          <a:xfrm>
            <a:off x="9332534" y="2310688"/>
            <a:ext cx="194636" cy="7863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NZ FARM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="" xmlns:a16="http://schemas.microsoft.com/office/drawing/2014/main" id="{AF131F87-147B-299C-564F-114F8F453480}"/>
              </a:ext>
            </a:extLst>
          </p:cNvPr>
          <p:cNvSpPr/>
          <p:nvPr/>
        </p:nvSpPr>
        <p:spPr>
          <a:xfrm>
            <a:off x="10967739" y="3924030"/>
            <a:ext cx="180260" cy="97503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OLAM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="" xmlns:a16="http://schemas.microsoft.com/office/drawing/2014/main" id="{E22DF06C-C696-323F-887C-B20D24610668}"/>
              </a:ext>
            </a:extLst>
          </p:cNvPr>
          <p:cNvSpPr/>
          <p:nvPr/>
        </p:nvSpPr>
        <p:spPr>
          <a:xfrm>
            <a:off x="10496029" y="874223"/>
            <a:ext cx="174569" cy="86228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RTCL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="" xmlns:a16="http://schemas.microsoft.com/office/drawing/2014/main" id="{0B40613D-EB3E-91EB-2264-C0CE965DCD3F}"/>
              </a:ext>
            </a:extLst>
          </p:cNvPr>
          <p:cNvSpPr/>
          <p:nvPr/>
        </p:nvSpPr>
        <p:spPr>
          <a:xfrm rot="5400000">
            <a:off x="1523708" y="5018707"/>
            <a:ext cx="379221" cy="6584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Abasto ciudad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="" xmlns:a16="http://schemas.microsoft.com/office/drawing/2014/main" id="{8C76727D-784B-07A4-2512-8C6BE81AE254}"/>
              </a:ext>
            </a:extLst>
          </p:cNvPr>
          <p:cNvSpPr/>
          <p:nvPr/>
        </p:nvSpPr>
        <p:spPr>
          <a:xfrm rot="5400000">
            <a:off x="4025086" y="4922279"/>
            <a:ext cx="379221" cy="72587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Quesos Litoral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="" xmlns:a16="http://schemas.microsoft.com/office/drawing/2014/main" id="{82D26582-0A14-511F-DC36-0364A3B68BD5}"/>
              </a:ext>
            </a:extLst>
          </p:cNvPr>
          <p:cNvSpPr/>
          <p:nvPr/>
        </p:nvSpPr>
        <p:spPr>
          <a:xfrm>
            <a:off x="7659890" y="3050289"/>
            <a:ext cx="207244" cy="111556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MERCOSUR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FCD96426-0CC4-7E26-6CC2-101FB0B81177}"/>
              </a:ext>
            </a:extLst>
          </p:cNvPr>
          <p:cNvSpPr/>
          <p:nvPr/>
        </p:nvSpPr>
        <p:spPr>
          <a:xfrm>
            <a:off x="7858875" y="2151110"/>
            <a:ext cx="158984" cy="19671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MEJORAMIENTO LECHERO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="" xmlns:a16="http://schemas.microsoft.com/office/drawing/2014/main" id="{CCE54FBD-2529-B1C1-60DC-155D8C6B4754}"/>
              </a:ext>
            </a:extLst>
          </p:cNvPr>
          <p:cNvSpPr/>
          <p:nvPr/>
        </p:nvSpPr>
        <p:spPr>
          <a:xfrm>
            <a:off x="6498344" y="2254098"/>
            <a:ext cx="269801" cy="2484613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SERVICIOS APOYO PRODUCCIÓN 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="" xmlns:a16="http://schemas.microsoft.com/office/drawing/2014/main" id="{0C366BBF-36E7-0D59-E69B-5AB716E670F2}"/>
              </a:ext>
            </a:extLst>
          </p:cNvPr>
          <p:cNvSpPr/>
          <p:nvPr/>
        </p:nvSpPr>
        <p:spPr>
          <a:xfrm>
            <a:off x="11332965" y="617689"/>
            <a:ext cx="256931" cy="161519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INFRAESTRUCTURA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="" xmlns:a16="http://schemas.microsoft.com/office/drawing/2014/main" id="{1E9F6B7F-6B04-FCEB-EA2C-46162EB56F00}"/>
              </a:ext>
            </a:extLst>
          </p:cNvPr>
          <p:cNvSpPr/>
          <p:nvPr/>
        </p:nvSpPr>
        <p:spPr>
          <a:xfrm>
            <a:off x="1713319" y="3908732"/>
            <a:ext cx="230399" cy="10314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CONAPROLE</a:t>
            </a: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="" xmlns:a16="http://schemas.microsoft.com/office/drawing/2014/main" id="{CC540B47-6D27-9B9E-C463-06217B64DA38}"/>
              </a:ext>
            </a:extLst>
          </p:cNvPr>
          <p:cNvSpPr/>
          <p:nvPr/>
        </p:nvSpPr>
        <p:spPr>
          <a:xfrm>
            <a:off x="9132698" y="2108928"/>
            <a:ext cx="216131" cy="1115568"/>
          </a:xfrm>
          <a:prstGeom prst="roundRect">
            <a:avLst/>
          </a:prstGeom>
          <a:solidFill>
            <a:schemeClr val="accent3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FFDSAL I</a:t>
            </a: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="" xmlns:a16="http://schemas.microsoft.com/office/drawing/2014/main" id="{772B60A8-FB6F-17FC-CB90-67E1E83BE925}"/>
              </a:ext>
            </a:extLst>
          </p:cNvPr>
          <p:cNvSpPr/>
          <p:nvPr/>
        </p:nvSpPr>
        <p:spPr>
          <a:xfrm>
            <a:off x="10871651" y="265471"/>
            <a:ext cx="153781" cy="1963868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CAMA CALIENTE- ESTABLO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="" xmlns:a16="http://schemas.microsoft.com/office/drawing/2014/main" id="{671FDD53-13A9-C067-62A4-7EE3A94C939D}"/>
              </a:ext>
            </a:extLst>
          </p:cNvPr>
          <p:cNvSpPr/>
          <p:nvPr/>
        </p:nvSpPr>
        <p:spPr>
          <a:xfrm>
            <a:off x="8929123" y="2084436"/>
            <a:ext cx="222976" cy="146118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SUPLEMENTACIÓN</a:t>
            </a: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="" xmlns:a16="http://schemas.microsoft.com/office/drawing/2014/main" id="{D6811E79-14C2-A0BA-4F3D-6E70F13455C4}"/>
              </a:ext>
            </a:extLst>
          </p:cNvPr>
          <p:cNvSpPr/>
          <p:nvPr/>
        </p:nvSpPr>
        <p:spPr>
          <a:xfrm>
            <a:off x="11022054" y="919443"/>
            <a:ext cx="180260" cy="131359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DÉFICIT HÍDRICO</a:t>
            </a: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="" xmlns:a16="http://schemas.microsoft.com/office/drawing/2014/main" id="{7459CCD7-BD29-7996-B9BE-149FE6AAB537}"/>
              </a:ext>
            </a:extLst>
          </p:cNvPr>
          <p:cNvSpPr/>
          <p:nvPr/>
        </p:nvSpPr>
        <p:spPr>
          <a:xfrm>
            <a:off x="7456351" y="2898321"/>
            <a:ext cx="200631" cy="124830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GRANELIZACIÓN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="" xmlns:a16="http://schemas.microsoft.com/office/drawing/2014/main" id="{16E59F08-530B-8482-2663-85BED2A3E6D6}"/>
              </a:ext>
            </a:extLst>
          </p:cNvPr>
          <p:cNvSpPr/>
          <p:nvPr/>
        </p:nvSpPr>
        <p:spPr>
          <a:xfrm>
            <a:off x="11182619" y="924887"/>
            <a:ext cx="172572" cy="131359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EXCESO HÍDRICO</a:t>
            </a:r>
          </a:p>
        </p:txBody>
      </p:sp>
      <p:sp>
        <p:nvSpPr>
          <p:cNvPr id="50" name="Título 1">
            <a:extLst>
              <a:ext uri="{FF2B5EF4-FFF2-40B4-BE49-F238E27FC236}">
                <a16:creationId xmlns="" xmlns:a16="http://schemas.microsoft.com/office/drawing/2014/main" id="{5C8625FF-6441-D973-4235-E9A31C0B359B}"/>
              </a:ext>
            </a:extLst>
          </p:cNvPr>
          <p:cNvSpPr txBox="1">
            <a:spLocks/>
          </p:cNvSpPr>
          <p:nvPr/>
        </p:nvSpPr>
        <p:spPr>
          <a:xfrm>
            <a:off x="0" y="6562724"/>
            <a:ext cx="11973827" cy="295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j-ea"/>
                <a:cs typeface="+mj-cs"/>
              </a:rPr>
              <a:t>Fuente: Instituto de Economía FCEA, DIEA (MGAP), INALE (2024)</a:t>
            </a: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="" xmlns:a16="http://schemas.microsoft.com/office/drawing/2014/main" id="{BFF79DC6-2075-E9F9-4CD8-3EC03651260B}"/>
              </a:ext>
            </a:extLst>
          </p:cNvPr>
          <p:cNvSpPr/>
          <p:nvPr/>
        </p:nvSpPr>
        <p:spPr>
          <a:xfrm>
            <a:off x="10431625" y="3951285"/>
            <a:ext cx="197033" cy="97503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SCHREIBER</a:t>
            </a:r>
          </a:p>
        </p:txBody>
      </p:sp>
    </p:spTree>
    <p:extLst>
      <p:ext uri="{BB962C8B-B14F-4D97-AF65-F5344CB8AC3E}">
        <p14:creationId xmlns:p14="http://schemas.microsoft.com/office/powerpoint/2010/main" val="2851386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  <p:bldP spid="8" grpId="0" animBg="1"/>
      <p:bldP spid="9" grpId="0" animBg="1"/>
      <p:bldP spid="20" grpId="0" animBg="1"/>
      <p:bldP spid="26" grpId="0" animBg="1"/>
      <p:bldP spid="2" grpId="0" animBg="1"/>
      <p:bldP spid="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7" grpId="0" animBg="1"/>
      <p:bldP spid="12" grpId="0" animBg="1"/>
      <p:bldP spid="10" grpId="0" animBg="1"/>
      <p:bldP spid="16" grpId="0" animBg="1"/>
      <p:bldP spid="38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A699DD4-9B63-DCE9-3CC1-6BC8C5DB4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9A6D68F-77A7-B427-55E9-828867C94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9" y="81280"/>
            <a:ext cx="11812691" cy="664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2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CD6016B-8E69-C33E-FBB8-0BEF1F774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7812B77E-A85C-BE4E-646D-AA6BC25E62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985" y="-63652"/>
            <a:ext cx="1482671" cy="109717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725B41A8-07D1-641A-32EB-F47EE53C0E19}"/>
              </a:ext>
            </a:extLst>
          </p:cNvPr>
          <p:cNvSpPr/>
          <p:nvPr/>
        </p:nvSpPr>
        <p:spPr>
          <a:xfrm>
            <a:off x="221768" y="6497068"/>
            <a:ext cx="4828567" cy="309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Fuente: Elaborado en base a declaraciones de DICOSE</a:t>
            </a:r>
            <a:endParaRPr kumimoji="0" lang="es-U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Calibri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7E970FC4-B3F6-EF70-F1AF-D074178E2ECA}"/>
              </a:ext>
            </a:extLst>
          </p:cNvPr>
          <p:cNvSpPr txBox="1"/>
          <p:nvPr/>
        </p:nvSpPr>
        <p:spPr>
          <a:xfrm>
            <a:off x="390918" y="205997"/>
            <a:ext cx="103970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Evolución de los establecimientos por superficie arrendada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8655035F-317C-26C8-BC75-AE09F6079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577661"/>
              </p:ext>
            </p:extLst>
          </p:nvPr>
        </p:nvGraphicFramePr>
        <p:xfrm>
          <a:off x="517042" y="1881777"/>
          <a:ext cx="10397067" cy="3996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0070">
                  <a:extLst>
                    <a:ext uri="{9D8B030D-6E8A-4147-A177-3AD203B41FA5}">
                      <a16:colId xmlns="" xmlns:a16="http://schemas.microsoft.com/office/drawing/2014/main" val="3404625644"/>
                    </a:ext>
                  </a:extLst>
                </a:gridCol>
                <a:gridCol w="3452648">
                  <a:extLst>
                    <a:ext uri="{9D8B030D-6E8A-4147-A177-3AD203B41FA5}">
                      <a16:colId xmlns="" xmlns:a16="http://schemas.microsoft.com/office/drawing/2014/main" val="3656236419"/>
                    </a:ext>
                  </a:extLst>
                </a:gridCol>
                <a:gridCol w="3064349">
                  <a:extLst>
                    <a:ext uri="{9D8B030D-6E8A-4147-A177-3AD203B41FA5}">
                      <a16:colId xmlns="" xmlns:a16="http://schemas.microsoft.com/office/drawing/2014/main" val="2025363356"/>
                    </a:ext>
                  </a:extLst>
                </a:gridCol>
              </a:tblGrid>
              <a:tr h="610118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Proporción de superficie arrendada respecto del total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3877105"/>
                  </a:ext>
                </a:extLst>
              </a:tr>
              <a:tr h="5796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2015</a:t>
                      </a:r>
                      <a:endParaRPr lang="es-UY" sz="20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2024</a:t>
                      </a:r>
                      <a:endParaRPr lang="es-UY" sz="20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13374837"/>
                  </a:ext>
                </a:extLst>
              </a:tr>
              <a:tr h="5491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Hasta 50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42%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40%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87679798"/>
                  </a:ext>
                </a:extLst>
              </a:tr>
              <a:tr h="5491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51 a 100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48%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53%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41769757"/>
                  </a:ext>
                </a:extLst>
              </a:tr>
              <a:tr h="5796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101 a 200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46%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51%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0449743"/>
                  </a:ext>
                </a:extLst>
              </a:tr>
              <a:tr h="5491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201 a 500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48%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49%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74436199"/>
                  </a:ext>
                </a:extLst>
              </a:tr>
              <a:tr h="5796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Más de 500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46%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200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49%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53443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88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B869EDA-325E-F27C-532D-68819426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3ABDC545-875D-4652-4829-7F6D77EE1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985" y="-63652"/>
            <a:ext cx="1482671" cy="1097177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="" xmlns:a16="http://schemas.microsoft.com/office/drawing/2014/main" id="{2A380026-2896-2F35-CE8D-195833DA96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768260"/>
              </p:ext>
            </p:extLst>
          </p:nvPr>
        </p:nvGraphicFramePr>
        <p:xfrm>
          <a:off x="551640" y="1622126"/>
          <a:ext cx="6771947" cy="4096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9829BDD0-A073-7282-8776-59936FB60EB1}"/>
              </a:ext>
            </a:extLst>
          </p:cNvPr>
          <p:cNvSpPr/>
          <p:nvPr/>
        </p:nvSpPr>
        <p:spPr>
          <a:xfrm>
            <a:off x="3816020" y="6247969"/>
            <a:ext cx="4828567" cy="309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Fuente: Elaborado en base a declaraciones de DICOSE</a:t>
            </a:r>
            <a:endParaRPr kumimoji="0" lang="es-U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Calibri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35AFF7E2-C631-B5D7-8A00-06A68BF90613}"/>
              </a:ext>
            </a:extLst>
          </p:cNvPr>
          <p:cNvSpPr txBox="1"/>
          <p:nvPr/>
        </p:nvSpPr>
        <p:spPr>
          <a:xfrm>
            <a:off x="133350" y="175576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Evolución de los establecimientos por superficie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a 17">
            <a:extLst>
              <a:ext uri="{FF2B5EF4-FFF2-40B4-BE49-F238E27FC236}">
                <a16:creationId xmlns="" xmlns:a16="http://schemas.microsoft.com/office/drawing/2014/main" id="{8B832A64-A97D-8F6E-214C-C080683B3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848785"/>
              </p:ext>
            </p:extLst>
          </p:nvPr>
        </p:nvGraphicFramePr>
        <p:xfrm>
          <a:off x="7655750" y="2131060"/>
          <a:ext cx="3821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284">
                  <a:extLst>
                    <a:ext uri="{9D8B030D-6E8A-4147-A177-3AD203B41FA5}">
                      <a16:colId xmlns="" xmlns:a16="http://schemas.microsoft.com/office/drawing/2014/main" val="1113042316"/>
                    </a:ext>
                  </a:extLst>
                </a:gridCol>
                <a:gridCol w="1407262">
                  <a:extLst>
                    <a:ext uri="{9D8B030D-6E8A-4147-A177-3AD203B41FA5}">
                      <a16:colId xmlns="" xmlns:a16="http://schemas.microsoft.com/office/drawing/2014/main" val="1967544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Estratos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Variación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659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Menos de 50 ha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-47%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736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51 a 100 ha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-35%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595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101 a 200 ha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-26%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449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201 a 500 ha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-24%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6092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Más de 500 ha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-24%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097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Y" noProof="0" dirty="0">
                          <a:solidFill>
                            <a:schemeClr val="bg1"/>
                          </a:solidFill>
                          <a:latin typeface="Raleway" panose="020B0503030101060003" pitchFamily="34" charset="0"/>
                        </a:rPr>
                        <a:t>-32%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9506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338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0043133-17C9-3293-85C3-C09D27E26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8" name="Imagen 7" descr="logo-blanco.png">
            <a:extLst>
              <a:ext uri="{FF2B5EF4-FFF2-40B4-BE49-F238E27FC236}">
                <a16:creationId xmlns="" xmlns:a16="http://schemas.microsoft.com/office/drawing/2014/main" id="{EE400AC2-9FA9-3387-1F61-FC4DF59585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56F6CF0E-3418-FE72-1072-5801F8AA9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958461"/>
              </p:ext>
            </p:extLst>
          </p:nvPr>
        </p:nvGraphicFramePr>
        <p:xfrm>
          <a:off x="865239" y="1592826"/>
          <a:ext cx="10559846" cy="3204753"/>
        </p:xfrm>
        <a:graphic>
          <a:graphicData uri="http://schemas.openxmlformats.org/drawingml/2006/table">
            <a:tbl>
              <a:tblPr/>
              <a:tblGrid>
                <a:gridCol w="1795174">
                  <a:extLst>
                    <a:ext uri="{9D8B030D-6E8A-4147-A177-3AD203B41FA5}">
                      <a16:colId xmlns="" xmlns:a16="http://schemas.microsoft.com/office/drawing/2014/main" val="1466324897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3253297616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3343954492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3644833193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3012518494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1103679218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1743814469"/>
                    </a:ext>
                  </a:extLst>
                </a:gridCol>
                <a:gridCol w="1252096">
                  <a:extLst>
                    <a:ext uri="{9D8B030D-6E8A-4147-A177-3AD203B41FA5}">
                      <a16:colId xmlns="" xmlns:a16="http://schemas.microsoft.com/office/drawing/2014/main" val="2520283587"/>
                    </a:ext>
                  </a:extLst>
                </a:gridCol>
              </a:tblGrid>
              <a:tr h="7206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Estrato producción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Cantidad de RUT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Promedio de Producción leche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Promedio de Superficie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Promedio de Sup Arrend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Porcentaje Sup </a:t>
                      </a:r>
                      <a:r>
                        <a:rPr lang="es-UY" sz="10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arrand</a:t>
                      </a:r>
                      <a:endParaRPr lang="es-UY" sz="1000" b="1" i="0" u="none" strike="noStrike" noProof="0" dirty="0">
                        <a:solidFill>
                          <a:schemeClr val="tx1"/>
                        </a:solidFill>
                        <a:effectLst/>
                        <a:latin typeface="Raleway" pitchFamily="2" charset="0"/>
                      </a:endParaRP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Promedio de </a:t>
                      </a:r>
                      <a:r>
                        <a:rPr lang="es-UY" sz="10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VMdentro</a:t>
                      </a:r>
                      <a:endParaRPr lang="es-UY" sz="1000" b="1" i="0" u="none" strike="noStrike" noProof="0" dirty="0">
                        <a:solidFill>
                          <a:schemeClr val="tx1"/>
                        </a:solidFill>
                        <a:effectLst/>
                        <a:latin typeface="Raleway" pitchFamily="2" charset="0"/>
                      </a:endParaRP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Promedio de </a:t>
                      </a:r>
                      <a:r>
                        <a:rPr lang="es-UY" sz="10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ProdPorVM</a:t>
                      </a:r>
                      <a:endParaRPr lang="es-UY" sz="1000" b="1" i="0" u="none" strike="noStrike" noProof="0" dirty="0">
                        <a:solidFill>
                          <a:schemeClr val="tx1"/>
                        </a:solidFill>
                        <a:effectLst/>
                        <a:latin typeface="Raleway" pitchFamily="2" charset="0"/>
                      </a:endParaRP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7420709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1- Menos de 154.0000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401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81.422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78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35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44%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32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3.162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0339772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2- 154.000-280.500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259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217.264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115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46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40%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56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5.314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5555279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3- 280.500-480.500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304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371.641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129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65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50%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87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5.064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50969187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4- 480.500-885.000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371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645.391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172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85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50%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127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5.715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35880332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5- 885,000 o más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541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2.782.795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544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276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51%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428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itchFamily="2" charset="0"/>
                        </a:rPr>
                        <a:t> 6.575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9382890"/>
                  </a:ext>
                </a:extLst>
              </a:tr>
              <a:tr h="4140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Total general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1.876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 1.037.757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 244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 121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49%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177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UY" sz="1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Raleway" pitchFamily="2" charset="0"/>
                        </a:rPr>
                        <a:t> 5.288 </a:t>
                      </a:r>
                    </a:p>
                  </a:txBody>
                  <a:tcPr marL="7620" marR="7620" marT="762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3779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566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8F6864E-E502-4796-4664-409E095A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DEBD505C-04B1-1C66-66BE-808C509326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985" y="-63652"/>
            <a:ext cx="1482671" cy="109717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2988E660-7B5A-30CC-7357-0C7F14A82F12}"/>
              </a:ext>
            </a:extLst>
          </p:cNvPr>
          <p:cNvSpPr/>
          <p:nvPr/>
        </p:nvSpPr>
        <p:spPr>
          <a:xfrm>
            <a:off x="-30480" y="6517329"/>
            <a:ext cx="4828567" cy="309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Fuente: Elaborado en base a información del INC</a:t>
            </a:r>
            <a:endParaRPr kumimoji="0" lang="es-UY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Calibri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0B953BE1-8F07-D602-8421-5B9763C890A2}"/>
              </a:ext>
            </a:extLst>
          </p:cNvPr>
          <p:cNvSpPr txBox="1"/>
          <p:nvPr/>
        </p:nvSpPr>
        <p:spPr>
          <a:xfrm>
            <a:off x="133350" y="175576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Evolución de los establecimientos por superficie arrendada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F6386C74-485C-F2D6-2FE8-49BCDB87C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411408"/>
              </p:ext>
            </p:extLst>
          </p:nvPr>
        </p:nvGraphicFramePr>
        <p:xfrm>
          <a:off x="1104902" y="2390775"/>
          <a:ext cx="10248904" cy="288607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81113">
                  <a:extLst>
                    <a:ext uri="{9D8B030D-6E8A-4147-A177-3AD203B41FA5}">
                      <a16:colId xmlns="" xmlns:a16="http://schemas.microsoft.com/office/drawing/2014/main" val="3900212391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1043336782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598709509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2452862569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3388505555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1141311830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3641124503"/>
                    </a:ext>
                  </a:extLst>
                </a:gridCol>
                <a:gridCol w="1281113">
                  <a:extLst>
                    <a:ext uri="{9D8B030D-6E8A-4147-A177-3AD203B41FA5}">
                      <a16:colId xmlns="" xmlns:a16="http://schemas.microsoft.com/office/drawing/2014/main" val="4194733085"/>
                    </a:ext>
                  </a:extLst>
                </a:gridCol>
              </a:tblGrid>
              <a:tr h="623535">
                <a:tc gridSpan="8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4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Campos del INC destinados a la lechería</a:t>
                      </a:r>
                      <a:endParaRPr lang="es-UY" sz="24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4372074"/>
                  </a:ext>
                </a:extLst>
              </a:tr>
              <a:tr h="593843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Familiares</a:t>
                      </a:r>
                      <a:endParaRPr lang="es-UY" sz="20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Asociativas</a:t>
                      </a:r>
                      <a:endParaRPr lang="es-UY" sz="20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Total</a:t>
                      </a:r>
                      <a:endParaRPr lang="es-UY" sz="20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8571541"/>
                  </a:ext>
                </a:extLst>
              </a:tr>
              <a:tr h="59384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ha.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Cant.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Prom.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ha.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Cant.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Prom. Ha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ha.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Cant.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47620327"/>
                  </a:ext>
                </a:extLst>
              </a:tr>
              <a:tr h="10748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94.718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1.028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      92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9.216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      34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    271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103.934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UY" sz="20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             1.062 </a:t>
                      </a:r>
                      <a:endParaRPr lang="es-UY" sz="20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7385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342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B7D0131-E1B5-0BF0-9F2F-6AC80E4C8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2" name="Rectangle 11"/>
          <p:cNvSpPr/>
          <p:nvPr/>
        </p:nvSpPr>
        <p:spPr>
          <a:xfrm>
            <a:off x="0" y="6688008"/>
            <a:ext cx="12188952" cy="18288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645EA58B-EF95-D759-A315-F422FC5E4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2E53538D-A4BA-47A0-1B48-750F013C43AE}"/>
              </a:ext>
            </a:extLst>
          </p:cNvPr>
          <p:cNvSpPr txBox="1"/>
          <p:nvPr/>
        </p:nvSpPr>
        <p:spPr>
          <a:xfrm>
            <a:off x="133350" y="175576"/>
            <a:ext cx="10575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Descenso de establecimientos con aumento del tamaño medio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="" xmlns:a16="http://schemas.microsoft.com/office/drawing/2014/main" id="{1FD851E2-4F5C-E08A-EAC1-72748B9F2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370600"/>
              </p:ext>
            </p:extLst>
          </p:nvPr>
        </p:nvGraphicFramePr>
        <p:xfrm>
          <a:off x="670158" y="1604695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="" xmlns:a16="http://schemas.microsoft.com/office/drawing/2014/main" id="{969080ED-39A2-48C2-9685-D2E7817FF1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00000"/>
              </p:ext>
            </p:extLst>
          </p:nvPr>
        </p:nvGraphicFramePr>
        <p:xfrm>
          <a:off x="6226812" y="1604695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7CCAF6BA-8280-A6E6-00C7-5845BCF362BD}"/>
              </a:ext>
            </a:extLst>
          </p:cNvPr>
          <p:cNvCxnSpPr>
            <a:cxnSpLocks/>
          </p:cNvCxnSpPr>
          <p:nvPr/>
        </p:nvCxnSpPr>
        <p:spPr>
          <a:xfrm>
            <a:off x="6128786" y="1604695"/>
            <a:ext cx="0" cy="468000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F254C4D0-87ED-F75C-AAEC-5B61355E7A48}"/>
              </a:ext>
            </a:extLst>
          </p:cNvPr>
          <p:cNvSpPr txBox="1"/>
          <p:nvPr/>
        </p:nvSpPr>
        <p:spPr>
          <a:xfrm>
            <a:off x="415737" y="6626102"/>
            <a:ext cx="44354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INALE en base a DIEA (MGAP)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="" xmlns:a16="http://schemas.microsoft.com/office/drawing/2014/main" id="{A7B68BA0-9565-C784-E5B9-E2CC127A3EEB}"/>
              </a:ext>
            </a:extLst>
          </p:cNvPr>
          <p:cNvSpPr/>
          <p:nvPr/>
        </p:nvSpPr>
        <p:spPr>
          <a:xfrm>
            <a:off x="7040101" y="4666593"/>
            <a:ext cx="590409" cy="262836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230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="" xmlns:a16="http://schemas.microsoft.com/office/drawing/2014/main" id="{4E43EC09-146A-6D17-A8A2-8161A735FBC4}"/>
              </a:ext>
            </a:extLst>
          </p:cNvPr>
          <p:cNvSpPr/>
          <p:nvPr/>
        </p:nvSpPr>
        <p:spPr>
          <a:xfrm>
            <a:off x="10120745" y="2554014"/>
            <a:ext cx="741695" cy="252249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2.070</a:t>
            </a:r>
          </a:p>
        </p:txBody>
      </p:sp>
    </p:spTree>
    <p:extLst>
      <p:ext uri="{BB962C8B-B14F-4D97-AF65-F5344CB8AC3E}">
        <p14:creationId xmlns:p14="http://schemas.microsoft.com/office/powerpoint/2010/main" val="162265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837D840-FDE4-AD93-A104-041FDCAA6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E18721B5-0FF5-F534-6763-AE914E67AD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28A7C25-A9ED-3832-689B-1D9DD8CD3143}"/>
              </a:ext>
            </a:extLst>
          </p:cNvPr>
          <p:cNvSpPr txBox="1"/>
          <p:nvPr/>
        </p:nvSpPr>
        <p:spPr>
          <a:xfrm>
            <a:off x="80822" y="39431"/>
            <a:ext cx="10112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Descenso de la superficie con aumento de la productividad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A5B56FAE-9F58-121C-E59D-D54B39E5453F}"/>
              </a:ext>
            </a:extLst>
          </p:cNvPr>
          <p:cNvCxnSpPr>
            <a:cxnSpLocks/>
          </p:cNvCxnSpPr>
          <p:nvPr/>
        </p:nvCxnSpPr>
        <p:spPr>
          <a:xfrm>
            <a:off x="6096000" y="1514494"/>
            <a:ext cx="0" cy="468000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Gráfico 1">
            <a:extLst>
              <a:ext uri="{FF2B5EF4-FFF2-40B4-BE49-F238E27FC236}">
                <a16:creationId xmlns="" xmlns:a16="http://schemas.microsoft.com/office/drawing/2014/main" id="{3F12C53C-CB97-4D95-92EB-ED70A4B2FC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175381"/>
              </p:ext>
            </p:extLst>
          </p:nvPr>
        </p:nvGraphicFramePr>
        <p:xfrm>
          <a:off x="587250" y="1499814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="" xmlns:a16="http://schemas.microsoft.com/office/drawing/2014/main" id="{C785A3C5-366B-46C3-A464-7BE4420A6D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332663"/>
              </p:ext>
            </p:extLst>
          </p:nvPr>
        </p:nvGraphicFramePr>
        <p:xfrm>
          <a:off x="6292436" y="1514494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7904C437-7E6F-2DD3-9F7E-BD35E4ED6A8E}"/>
              </a:ext>
            </a:extLst>
          </p:cNvPr>
          <p:cNvSpPr txBox="1"/>
          <p:nvPr/>
        </p:nvSpPr>
        <p:spPr>
          <a:xfrm>
            <a:off x="415737" y="6626102"/>
            <a:ext cx="44354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INALE en base a DIEA (MGAP)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7904D8DD-111D-6302-04C0-A98098FE1A61}"/>
              </a:ext>
            </a:extLst>
          </p:cNvPr>
          <p:cNvSpPr/>
          <p:nvPr/>
        </p:nvSpPr>
        <p:spPr>
          <a:xfrm>
            <a:off x="7022396" y="4351283"/>
            <a:ext cx="710293" cy="259223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900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="" xmlns:a16="http://schemas.microsoft.com/office/drawing/2014/main" id="{8E78AE8D-A36F-D6CA-A6FC-3D85A957F2EA}"/>
              </a:ext>
            </a:extLst>
          </p:cNvPr>
          <p:cNvSpPr/>
          <p:nvPr/>
        </p:nvSpPr>
        <p:spPr>
          <a:xfrm>
            <a:off x="10192959" y="2146737"/>
            <a:ext cx="710293" cy="163285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Calibri"/>
                <a:cs typeface="Calibri"/>
              </a:rPr>
              <a:t>6.600</a:t>
            </a:r>
          </a:p>
        </p:txBody>
      </p:sp>
    </p:spTree>
    <p:extLst>
      <p:ext uri="{BB962C8B-B14F-4D97-AF65-F5344CB8AC3E}">
        <p14:creationId xmlns:p14="http://schemas.microsoft.com/office/powerpoint/2010/main" val="41226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EDB4F4D-DF67-390A-DCE1-732EA03A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68138602-53A8-CF91-FBF3-A91684E61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98CFE1BE-176A-7A03-CC18-7BD72F28FA6A}"/>
              </a:ext>
            </a:extLst>
          </p:cNvPr>
          <p:cNvSpPr txBox="1"/>
          <p:nvPr/>
        </p:nvSpPr>
        <p:spPr>
          <a:xfrm>
            <a:off x="0" y="0"/>
            <a:ext cx="1057597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El rodeo aumenta lentamente, luego desciende;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la productividad individual crece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="" xmlns:a16="http://schemas.microsoft.com/office/drawing/2014/main" id="{53328755-1EBC-79B2-8682-2464F5AC5DB4}"/>
              </a:ext>
            </a:extLst>
          </p:cNvPr>
          <p:cNvCxnSpPr>
            <a:cxnSpLocks/>
          </p:cNvCxnSpPr>
          <p:nvPr/>
        </p:nvCxnSpPr>
        <p:spPr>
          <a:xfrm>
            <a:off x="6096000" y="1782935"/>
            <a:ext cx="22276" cy="4523987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áfico 5">
            <a:extLst>
              <a:ext uri="{FF2B5EF4-FFF2-40B4-BE49-F238E27FC236}">
                <a16:creationId xmlns="" xmlns:a16="http://schemas.microsoft.com/office/drawing/2014/main" id="{B4D4EDB0-CDB1-4124-A628-DBA9DB9762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678456"/>
              </p:ext>
            </p:extLst>
          </p:nvPr>
        </p:nvGraphicFramePr>
        <p:xfrm>
          <a:off x="718276" y="1768558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="" xmlns:a16="http://schemas.microsoft.com/office/drawing/2014/main" id="{A340BB7A-73D5-49D1-8D8A-0567D765BD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88708"/>
              </p:ext>
            </p:extLst>
          </p:nvPr>
        </p:nvGraphicFramePr>
        <p:xfrm>
          <a:off x="6151631" y="1782935"/>
          <a:ext cx="54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47824CF-CF26-AA10-75EF-1649D10F3953}"/>
              </a:ext>
            </a:extLst>
          </p:cNvPr>
          <p:cNvSpPr txBox="1"/>
          <p:nvPr/>
        </p:nvSpPr>
        <p:spPr>
          <a:xfrm>
            <a:off x="415737" y="6626102"/>
            <a:ext cx="44354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INALE en base a DIEA (MGAP)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32F56CAC-C4AD-CBD4-9DF8-FE6B5BB7B933}"/>
              </a:ext>
            </a:extLst>
          </p:cNvPr>
          <p:cNvSpPr/>
          <p:nvPr/>
        </p:nvSpPr>
        <p:spPr>
          <a:xfrm>
            <a:off x="6793687" y="4262992"/>
            <a:ext cx="710293" cy="163285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1.700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="" xmlns:a16="http://schemas.microsoft.com/office/drawing/2014/main" id="{8A38888E-58DC-FE47-A60B-61E414A3C7E1}"/>
              </a:ext>
            </a:extLst>
          </p:cNvPr>
          <p:cNvSpPr/>
          <p:nvPr/>
        </p:nvSpPr>
        <p:spPr>
          <a:xfrm>
            <a:off x="9934868" y="2281630"/>
            <a:ext cx="774461" cy="211411"/>
          </a:xfrm>
          <a:prstGeom prst="roundRect">
            <a:avLst/>
          </a:prstGeom>
          <a:solidFill>
            <a:srgbClr val="D3D3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5.600</a:t>
            </a:r>
          </a:p>
        </p:txBody>
      </p:sp>
    </p:spTree>
    <p:extLst>
      <p:ext uri="{BB962C8B-B14F-4D97-AF65-F5344CB8AC3E}">
        <p14:creationId xmlns:p14="http://schemas.microsoft.com/office/powerpoint/2010/main" val="289637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E9DDBCD-F549-00F8-53E4-85A01BA08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4" name="Imagen 3" descr="logo-blanco.png">
            <a:extLst>
              <a:ext uri="{FF2B5EF4-FFF2-40B4-BE49-F238E27FC236}">
                <a16:creationId xmlns="" xmlns:a16="http://schemas.microsoft.com/office/drawing/2014/main" id="{1C865878-CABB-3358-95A6-6676EACEF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CEADA9D-5754-6062-3FD8-29AD5EACB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81" y="999786"/>
            <a:ext cx="11374437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02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751DCBB-9427-07E3-65D6-828D56B4A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4" name="Imagen 3" descr="logo-blanco.png">
            <a:extLst>
              <a:ext uri="{FF2B5EF4-FFF2-40B4-BE49-F238E27FC236}">
                <a16:creationId xmlns="" xmlns:a16="http://schemas.microsoft.com/office/drawing/2014/main" id="{AA5202BC-1B86-6982-CAFD-05626DEB31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F4D6359-A2C7-9131-2A76-941DFB231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92" y="1299865"/>
            <a:ext cx="11222016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70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D15AACA-729A-495C-F015-7280D740A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4" name="Imagen 3" descr="logo-blanco.png">
            <a:extLst>
              <a:ext uri="{FF2B5EF4-FFF2-40B4-BE49-F238E27FC236}">
                <a16:creationId xmlns="" xmlns:a16="http://schemas.microsoft.com/office/drawing/2014/main" id="{07F04819-CD01-D6B1-E902-1EA7173704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B65AD1F8-BE57-524E-D384-8D812CCE5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291149"/>
              </p:ext>
            </p:extLst>
          </p:nvPr>
        </p:nvGraphicFramePr>
        <p:xfrm>
          <a:off x="813816" y="1362456"/>
          <a:ext cx="9966963" cy="4837170"/>
        </p:xfrm>
        <a:graphic>
          <a:graphicData uri="http://schemas.openxmlformats.org/drawingml/2006/table">
            <a:tbl>
              <a:tblPr/>
              <a:tblGrid>
                <a:gridCol w="2203683">
                  <a:extLst>
                    <a:ext uri="{9D8B030D-6E8A-4147-A177-3AD203B41FA5}">
                      <a16:colId xmlns="" xmlns:a16="http://schemas.microsoft.com/office/drawing/2014/main" val="1924725069"/>
                    </a:ext>
                  </a:extLst>
                </a:gridCol>
                <a:gridCol w="1552656">
                  <a:extLst>
                    <a:ext uri="{9D8B030D-6E8A-4147-A177-3AD203B41FA5}">
                      <a16:colId xmlns="" xmlns:a16="http://schemas.microsoft.com/office/drawing/2014/main" val="2789910606"/>
                    </a:ext>
                  </a:extLst>
                </a:gridCol>
                <a:gridCol w="1552656">
                  <a:extLst>
                    <a:ext uri="{9D8B030D-6E8A-4147-A177-3AD203B41FA5}">
                      <a16:colId xmlns="" xmlns:a16="http://schemas.microsoft.com/office/drawing/2014/main" val="80597591"/>
                    </a:ext>
                  </a:extLst>
                </a:gridCol>
                <a:gridCol w="1552656">
                  <a:extLst>
                    <a:ext uri="{9D8B030D-6E8A-4147-A177-3AD203B41FA5}">
                      <a16:colId xmlns="" xmlns:a16="http://schemas.microsoft.com/office/drawing/2014/main" val="955741743"/>
                    </a:ext>
                  </a:extLst>
                </a:gridCol>
                <a:gridCol w="1552656">
                  <a:extLst>
                    <a:ext uri="{9D8B030D-6E8A-4147-A177-3AD203B41FA5}">
                      <a16:colId xmlns="" xmlns:a16="http://schemas.microsoft.com/office/drawing/2014/main" val="723152755"/>
                    </a:ext>
                  </a:extLst>
                </a:gridCol>
                <a:gridCol w="1552656">
                  <a:extLst>
                    <a:ext uri="{9D8B030D-6E8A-4147-A177-3AD203B41FA5}">
                      <a16:colId xmlns="" xmlns:a16="http://schemas.microsoft.com/office/drawing/2014/main" val="2364667653"/>
                    </a:ext>
                  </a:extLst>
                </a:gridCol>
              </a:tblGrid>
              <a:tr h="316113"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USD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2021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2022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2024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2025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897829"/>
                  </a:ext>
                </a:extLst>
              </a:tr>
              <a:tr h="305506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Antibióticos </a:t>
                      </a:r>
                      <a:r>
                        <a:rPr lang="es-UY" sz="1800" noProof="0" dirty="0" err="1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iny</a:t>
                      </a: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.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1.649.554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1.892.538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1.880.049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2.665.199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2.579.977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4715278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Jeringas Lactancia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860.520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962.798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949.616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1.203.491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1.114.512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49458646"/>
                  </a:ext>
                </a:extLst>
              </a:tr>
              <a:tr h="305506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Jeringas Secado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958.491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1.008.741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961.579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1.046.003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1.097.360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2584461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Total general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3.468.564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3.864.077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3.791.243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4.914.693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4.791.848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0344942"/>
                  </a:ext>
                </a:extLst>
              </a:tr>
              <a:tr h="5431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56541842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Litros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2021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2022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2024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2025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8067561"/>
                  </a:ext>
                </a:extLst>
              </a:tr>
              <a:tr h="305506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Antibióticos </a:t>
                      </a:r>
                      <a:r>
                        <a:rPr lang="es-UY" sz="1800" noProof="0" dirty="0" err="1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iny</a:t>
                      </a: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.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9.729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11.199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11.189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14.916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12.022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9764303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Total general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9.729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11.199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11.189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14.916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12.022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8648546"/>
                  </a:ext>
                </a:extLst>
              </a:tr>
              <a:tr h="5431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UY" sz="3200" noProof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58615846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Unidades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2021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2022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2024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2025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03950729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Jeringas Lactancia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342.371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373.501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346.163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422.100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379.040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2105249"/>
                  </a:ext>
                </a:extLst>
              </a:tr>
              <a:tr h="305506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Jeringas Secado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597.493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629.207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561.645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588.753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noProof="0" dirty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571.385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2927485"/>
                  </a:ext>
                </a:extLst>
              </a:tr>
              <a:tr h="316113">
                <a:tc>
                  <a:txBody>
                    <a:bodyPr/>
                    <a:lstStyle/>
                    <a:p>
                      <a:pPr marL="0" marR="0" algn="l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Total general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939.864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1.002.708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907.808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1.010.853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s-UY" sz="1800" b="1" noProof="0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950.425</a:t>
                      </a:r>
                      <a:endParaRPr lang="es-UY" sz="1800" noProof="0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2867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577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2000" b="1" i="0" noProof="0" dirty="0">
                <a:solidFill>
                  <a:srgbClr val="FFFFFF"/>
                </a:solidFill>
                <a:latin typeface="+mn-lt"/>
              </a:rPr>
              <a:t>Investigación – Red Tecnológica de la Cadena Láctea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card"/>
          <p:cNvSpPr/>
          <p:nvPr/>
        </p:nvSpPr>
        <p:spPr>
          <a:xfrm>
            <a:off x="548640" y="1330000"/>
            <a:ext cx="11094720" cy="438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accent"/>
          <p:cNvSpPr/>
          <p:nvPr/>
        </p:nvSpPr>
        <p:spPr>
          <a:xfrm>
            <a:off x="548640" y="1943200"/>
            <a:ext cx="58000" cy="31536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g"/>
          <p:cNvSpPr/>
          <p:nvPr/>
        </p:nvSpPr>
        <p:spPr>
          <a:xfrm>
            <a:off x="858640" y="1640000"/>
            <a:ext cx="1180000" cy="118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7" name="g"/>
          <p:cNvSpPr/>
          <p:nvPr/>
        </p:nvSpPr>
        <p:spPr>
          <a:xfrm>
            <a:off x="1153640" y="1935000"/>
            <a:ext cx="389400" cy="389400"/>
          </a:xfrm>
          <a:prstGeom prst="ellipse">
            <a:avLst/>
          </a:prstGeom>
          <a:noFill/>
          <a:ln w="45384" cap="rnd">
            <a:solidFill>
              <a:srgbClr val="FFFFFF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8" name="g"/>
          <p:cNvSpPr/>
          <p:nvPr/>
        </p:nvSpPr>
        <p:spPr>
          <a:xfrm rot="2700000">
            <a:off x="1496312" y="2277672"/>
            <a:ext cx="200600" cy="726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9" name="body"/>
          <p:cNvSpPr txBox="1"/>
          <p:nvPr/>
        </p:nvSpPr>
        <p:spPr>
          <a:xfrm>
            <a:off x="2398640" y="1890000"/>
            <a:ext cx="8744720" cy="33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  <a:buNone/>
            </a:pP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Es una </a:t>
            </a:r>
            <a:r>
              <a:rPr lang="es-UY" sz="1500" b="1" i="0" noProof="0" dirty="0">
                <a:solidFill>
                  <a:srgbClr val="17A9DE"/>
                </a:solidFill>
                <a:latin typeface="+mn-lt"/>
              </a:rPr>
              <a:t>alianza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entre INALE, el INIA, LATU, Fundación Latitud del LATU, </a:t>
            </a:r>
            <a:r>
              <a:rPr lang="es-UY" sz="1500" b="0" i="0" noProof="0" dirty="0" err="1">
                <a:solidFill>
                  <a:srgbClr val="1B2A3F"/>
                </a:solidFill>
                <a:latin typeface="+mn-lt"/>
              </a:rPr>
              <a:t>UderlaR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(</a:t>
            </a:r>
            <a:r>
              <a:rPr lang="es-UY" sz="1500" b="0" i="0" noProof="0" dirty="0" err="1">
                <a:solidFill>
                  <a:srgbClr val="1B2A3F"/>
                </a:solidFill>
                <a:latin typeface="+mn-lt"/>
              </a:rPr>
              <a:t>FAgro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, </a:t>
            </a:r>
            <a:r>
              <a:rPr lang="es-UY" sz="1500" b="0" i="0" noProof="0" dirty="0" err="1">
                <a:solidFill>
                  <a:srgbClr val="1B2A3F"/>
                </a:solidFill>
                <a:latin typeface="+mn-lt"/>
              </a:rPr>
              <a:t>FVet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, FIng), UTEC y CONAPROLE con el objetivo de generar un espacio formal de </a:t>
            </a:r>
            <a:r>
              <a:rPr lang="es-UY" sz="1500" b="1" i="0" noProof="0" dirty="0">
                <a:solidFill>
                  <a:srgbClr val="1B2A3F"/>
                </a:solidFill>
                <a:latin typeface="+mn-lt"/>
              </a:rPr>
              <a:t>reflexión, articulación y priorización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sobre las necesidades de la cadena láctea en Uruguay. Busca definir las líneas de investigación en sistemas de producción en lechería y las evalúa ex ante y ex post. También investiga en menor escala procesos y calidades de productos industriales.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1800" b="1" i="0" noProof="0" dirty="0">
                <a:solidFill>
                  <a:srgbClr val="FFFFFF"/>
                </a:solidFill>
                <a:latin typeface="+mn-lt"/>
              </a:rPr>
              <a:t>Transferencia de tecnología – FPTA “Gestionando el crecimiento de los sistemas lecheros”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card"/>
          <p:cNvSpPr/>
          <p:nvPr/>
        </p:nvSpPr>
        <p:spPr>
          <a:xfrm>
            <a:off x="548640" y="1330000"/>
            <a:ext cx="5769254" cy="438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accent"/>
          <p:cNvSpPr/>
          <p:nvPr/>
        </p:nvSpPr>
        <p:spPr>
          <a:xfrm>
            <a:off x="548640" y="1943200"/>
            <a:ext cx="58000" cy="31536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lbody"/>
          <p:cNvSpPr txBox="1"/>
          <p:nvPr/>
        </p:nvSpPr>
        <p:spPr>
          <a:xfrm>
            <a:off x="868640" y="1760000"/>
            <a:ext cx="5149254" cy="35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30000"/>
              </a:lnSpc>
              <a:spcAft>
                <a:spcPts val="1000"/>
              </a:spcAft>
              <a:buNone/>
            </a:pP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Con el financiamiento del INIA, el INALE diseña y ejecuta el proyecto </a:t>
            </a:r>
            <a:r>
              <a:rPr lang="es-UY" sz="1500" b="1" i="0" noProof="0" dirty="0">
                <a:solidFill>
                  <a:srgbClr val="17A9DE"/>
                </a:solidFill>
                <a:latin typeface="+mn-lt"/>
              </a:rPr>
              <a:t>FPTA 385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. Además, cuenta con el apoyo técnico de la Udelar y otras instituciones vinculadas al sector.</a:t>
            </a:r>
          </a:p>
          <a:p>
            <a:pPr algn="l">
              <a:lnSpc>
                <a:spcPct val="130000"/>
              </a:lnSpc>
              <a:spcAft>
                <a:spcPts val="0"/>
              </a:spcAft>
              <a:buNone/>
            </a:pP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La idea es mejorar la gestión empresarial y operativa a través de la estandarización de procesos críticos, digitalización y gestión de la información, así como asistencia técnica.</a:t>
            </a:r>
          </a:p>
        </p:txBody>
      </p:sp>
      <p:sp>
        <p:nvSpPr>
          <p:cNvPr id="107" name="rcard"/>
          <p:cNvSpPr/>
          <p:nvPr/>
        </p:nvSpPr>
        <p:spPr>
          <a:xfrm>
            <a:off x="6677894" y="1330000"/>
            <a:ext cx="4965466" cy="4380000"/>
          </a:xfrm>
          <a:prstGeom prst="roundRect">
            <a:avLst>
              <a:gd name="adj" fmla="val 4200"/>
            </a:avLst>
          </a:prstGeom>
          <a:solidFill>
            <a:srgbClr val="0E2841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8" name="g"/>
          <p:cNvSpPr/>
          <p:nvPr/>
        </p:nvSpPr>
        <p:spPr>
          <a:xfrm>
            <a:off x="8540627" y="1610000"/>
            <a:ext cx="1240000" cy="1240000"/>
          </a:xfrm>
          <a:prstGeom prst="ellipse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9" name="g"/>
          <p:cNvSpPr/>
          <p:nvPr/>
        </p:nvSpPr>
        <p:spPr>
          <a:xfrm>
            <a:off x="8974627" y="1926200"/>
            <a:ext cx="372000" cy="607600"/>
          </a:xfrm>
          <a:prstGeom prst="roundRect">
            <a:avLst>
              <a:gd name="adj" fmla="val 16000"/>
            </a:avLst>
          </a:prstGeom>
          <a:noFill/>
          <a:ln w="47692" cap="rnd">
            <a:solidFill>
              <a:srgbClr val="FFFFFF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0" name="g"/>
          <p:cNvSpPr/>
          <p:nvPr/>
        </p:nvSpPr>
        <p:spPr>
          <a:xfrm>
            <a:off x="9123427" y="2436584"/>
            <a:ext cx="74400" cy="7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1" name="rlbl"/>
          <p:cNvSpPr txBox="1"/>
          <p:nvPr/>
        </p:nvSpPr>
        <p:spPr>
          <a:xfrm>
            <a:off x="6977894" y="2950000"/>
            <a:ext cx="4365466" cy="42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es-UY" sz="1450" b="1" i="0" noProof="0" dirty="0">
                <a:solidFill>
                  <a:srgbClr val="17A9DE"/>
                </a:solidFill>
                <a:latin typeface="+mn-lt"/>
              </a:rPr>
              <a:t>Aplicación móvil en tiempo real</a:t>
            </a:r>
          </a:p>
        </p:txBody>
      </p:sp>
      <p:sp>
        <p:nvSpPr>
          <p:cNvPr id="112" name="rbody"/>
          <p:cNvSpPr txBox="1"/>
          <p:nvPr/>
        </p:nvSpPr>
        <p:spPr>
          <a:xfrm>
            <a:off x="7007894" y="3410000"/>
            <a:ext cx="4305466" cy="212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28000"/>
              </a:lnSpc>
              <a:spcAft>
                <a:spcPts val="0"/>
              </a:spcAft>
              <a:buNone/>
            </a:pPr>
            <a:r>
              <a:rPr lang="es-UY" sz="1350" b="0" i="0" noProof="0" dirty="0">
                <a:solidFill>
                  <a:srgbClr val="E8EEF4"/>
                </a:solidFill>
                <a:latin typeface="+mn-lt"/>
              </a:rPr>
              <a:t>La utilización de una aplicación móvil permite monitorear en tiempo real los principales indicadores productivos y de manejo, facilitando la toma de decisiones y una gestión más eficiente de los establecimientos.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2000" b="1" i="0" noProof="0" dirty="0">
                <a:solidFill>
                  <a:srgbClr val="FFFFFF"/>
                </a:solidFill>
                <a:latin typeface="+mn-lt"/>
              </a:rPr>
              <a:t>Financiamiento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card"/>
          <p:cNvSpPr/>
          <p:nvPr/>
        </p:nvSpPr>
        <p:spPr>
          <a:xfrm>
            <a:off x="548640" y="1710000"/>
            <a:ext cx="2533680" cy="350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accent"/>
          <p:cNvSpPr/>
          <p:nvPr/>
        </p:nvSpPr>
        <p:spPr>
          <a:xfrm>
            <a:off x="548640" y="2200000"/>
            <a:ext cx="58000" cy="25200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g"/>
          <p:cNvSpPr/>
          <p:nvPr/>
        </p:nvSpPr>
        <p:spPr>
          <a:xfrm>
            <a:off x="1165480" y="2180000"/>
            <a:ext cx="1300000" cy="13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7" name="g"/>
          <p:cNvSpPr/>
          <p:nvPr/>
        </p:nvSpPr>
        <p:spPr>
          <a:xfrm>
            <a:off x="1490480" y="2505000"/>
            <a:ext cx="650000" cy="650000"/>
          </a:xfrm>
          <a:prstGeom prst="upArrow">
            <a:avLst>
              <a:gd name="adj1" fmla="val 45000"/>
              <a:gd name="adj2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8" name="lbl"/>
          <p:cNvSpPr txBox="1"/>
          <p:nvPr/>
        </p:nvSpPr>
        <p:spPr>
          <a:xfrm>
            <a:off x="668640" y="3760000"/>
            <a:ext cx="229368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Tambo Joven</a:t>
            </a:r>
          </a:p>
        </p:txBody>
      </p:sp>
      <p:sp>
        <p:nvSpPr>
          <p:cNvPr id="109" name="card"/>
          <p:cNvSpPr/>
          <p:nvPr/>
        </p:nvSpPr>
        <p:spPr>
          <a:xfrm>
            <a:off x="3402320" y="1710000"/>
            <a:ext cx="2533680" cy="350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0" name="accent"/>
          <p:cNvSpPr/>
          <p:nvPr/>
        </p:nvSpPr>
        <p:spPr>
          <a:xfrm>
            <a:off x="3402320" y="2200000"/>
            <a:ext cx="58000" cy="25200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1" name="g"/>
          <p:cNvSpPr/>
          <p:nvPr/>
        </p:nvSpPr>
        <p:spPr>
          <a:xfrm>
            <a:off x="4019160" y="2180000"/>
            <a:ext cx="1300000" cy="13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2" name="g"/>
          <p:cNvSpPr/>
          <p:nvPr/>
        </p:nvSpPr>
        <p:spPr>
          <a:xfrm>
            <a:off x="4344160" y="2505000"/>
            <a:ext cx="650000" cy="650000"/>
          </a:xfrm>
          <a:custGeom>
            <a:avLst/>
            <a:gdLst/>
            <a:ahLst/>
            <a:cxnLst/>
            <a:rect l="0" t="0" r="100" b="100"/>
            <a:pathLst>
              <a:path w="100" h="100">
                <a:moveTo>
                  <a:pt x="50" y="4"/>
                </a:moveTo>
                <a:lnTo>
                  <a:pt x="90" y="20"/>
                </a:lnTo>
                <a:lnTo>
                  <a:pt x="90" y="52"/>
                </a:lnTo>
                <a:cubicBezTo>
                  <a:pt x="90" y="78"/>
                  <a:pt x="72" y="92"/>
                  <a:pt x="50" y="98"/>
                </a:cubicBezTo>
                <a:cubicBezTo>
                  <a:pt x="28" y="92"/>
                  <a:pt x="10" y="78"/>
                  <a:pt x="10" y="52"/>
                </a:cubicBezTo>
                <a:lnTo>
                  <a:pt x="10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3" name="g"/>
          <p:cNvSpPr/>
          <p:nvPr/>
        </p:nvSpPr>
        <p:spPr>
          <a:xfrm>
            <a:off x="4506660" y="2771500"/>
            <a:ext cx="325000" cy="162500"/>
          </a:xfrm>
          <a:custGeom>
            <a:avLst/>
            <a:gdLst/>
            <a:ahLst/>
            <a:cxnLst/>
            <a:rect l="0" t="0" r="100" b="100"/>
            <a:pathLst>
              <a:path w="100" h="100" fill="none">
                <a:moveTo>
                  <a:pt x="8" y="45"/>
                </a:moveTo>
                <a:lnTo>
                  <a:pt x="40" y="80"/>
                </a:lnTo>
                <a:lnTo>
                  <a:pt x="92" y="12"/>
                </a:lnTo>
              </a:path>
            </a:pathLst>
          </a:custGeom>
          <a:noFill/>
          <a:ln w="55000" cap="rnd">
            <a:solidFill>
              <a:srgbClr val="0E2841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4" name="lbl"/>
          <p:cNvSpPr txBox="1"/>
          <p:nvPr/>
        </p:nvSpPr>
        <p:spPr>
          <a:xfrm>
            <a:off x="3522320" y="3760000"/>
            <a:ext cx="229368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FIEL</a:t>
            </a:r>
          </a:p>
        </p:txBody>
      </p:sp>
      <p:sp>
        <p:nvSpPr>
          <p:cNvPr id="115" name="card"/>
          <p:cNvSpPr/>
          <p:nvPr/>
        </p:nvSpPr>
        <p:spPr>
          <a:xfrm>
            <a:off x="6256000" y="1710000"/>
            <a:ext cx="2533680" cy="350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6" name="accent"/>
          <p:cNvSpPr/>
          <p:nvPr/>
        </p:nvSpPr>
        <p:spPr>
          <a:xfrm>
            <a:off x="6256000" y="2200000"/>
            <a:ext cx="58000" cy="25200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7" name="g"/>
          <p:cNvSpPr/>
          <p:nvPr/>
        </p:nvSpPr>
        <p:spPr>
          <a:xfrm>
            <a:off x="6872840" y="2180000"/>
            <a:ext cx="1300000" cy="13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8" name="g"/>
          <p:cNvSpPr/>
          <p:nvPr/>
        </p:nvSpPr>
        <p:spPr>
          <a:xfrm rot="8100000">
            <a:off x="7197840" y="2472500"/>
            <a:ext cx="650000" cy="650000"/>
          </a:xfrm>
          <a:prstGeom prst="teardrop">
            <a:avLst>
              <a:gd name="adj" fmla="val 10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9" name="g"/>
          <p:cNvSpPr/>
          <p:nvPr/>
        </p:nvSpPr>
        <p:spPr>
          <a:xfrm>
            <a:off x="7438340" y="2700000"/>
            <a:ext cx="169000" cy="169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0" name="lbl"/>
          <p:cNvSpPr txBox="1"/>
          <p:nvPr/>
        </p:nvSpPr>
        <p:spPr>
          <a:xfrm>
            <a:off x="6376000" y="3760000"/>
            <a:ext cx="229368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Fideicomiso de tierras</a:t>
            </a:r>
          </a:p>
        </p:txBody>
      </p:sp>
      <p:sp>
        <p:nvSpPr>
          <p:cNvPr id="121" name="card"/>
          <p:cNvSpPr/>
          <p:nvPr/>
        </p:nvSpPr>
        <p:spPr>
          <a:xfrm>
            <a:off x="9109680" y="1710000"/>
            <a:ext cx="2533680" cy="350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22" name="accent"/>
          <p:cNvSpPr/>
          <p:nvPr/>
        </p:nvSpPr>
        <p:spPr>
          <a:xfrm>
            <a:off x="9109680" y="2200000"/>
            <a:ext cx="58000" cy="25200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23" name="g"/>
          <p:cNvSpPr/>
          <p:nvPr/>
        </p:nvSpPr>
        <p:spPr>
          <a:xfrm>
            <a:off x="9726520" y="2180000"/>
            <a:ext cx="1300000" cy="13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4" name="g"/>
          <p:cNvSpPr/>
          <p:nvPr/>
        </p:nvSpPr>
        <p:spPr>
          <a:xfrm>
            <a:off x="10110020" y="2862500"/>
            <a:ext cx="533000" cy="221000"/>
          </a:xfrm>
          <a:prstGeom prst="ellipse">
            <a:avLst/>
          </a:prstGeom>
          <a:noFill/>
          <a:ln w="50000" cap="rnd">
            <a:solidFill>
              <a:srgbClr val="FFFFFF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5" name="g"/>
          <p:cNvSpPr/>
          <p:nvPr/>
        </p:nvSpPr>
        <p:spPr>
          <a:xfrm>
            <a:off x="10110020" y="2635000"/>
            <a:ext cx="533000" cy="221000"/>
          </a:xfrm>
          <a:prstGeom prst="ellipse">
            <a:avLst/>
          </a:prstGeom>
          <a:solidFill>
            <a:srgbClr val="0E2841"/>
          </a:solidFill>
          <a:ln w="50000" cap="rnd">
            <a:solidFill>
              <a:srgbClr val="FFFFFF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6" name="lbl"/>
          <p:cNvSpPr txBox="1"/>
          <p:nvPr/>
        </p:nvSpPr>
        <p:spPr>
          <a:xfrm>
            <a:off x="9229680" y="3760000"/>
            <a:ext cx="229368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FOGALE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2000" b="1" i="0" noProof="0" dirty="0">
                <a:solidFill>
                  <a:srgbClr val="FFFFFF"/>
                </a:solidFill>
                <a:latin typeface="+mn-lt"/>
              </a:rPr>
              <a:t>Seguros – Propuesta de seguros por índice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introcard"/>
          <p:cNvSpPr/>
          <p:nvPr/>
        </p:nvSpPr>
        <p:spPr>
          <a:xfrm>
            <a:off x="548640" y="1330000"/>
            <a:ext cx="11094720" cy="98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introbar"/>
          <p:cNvSpPr/>
          <p:nvPr/>
        </p:nvSpPr>
        <p:spPr>
          <a:xfrm>
            <a:off x="548640" y="1486800"/>
            <a:ext cx="58000" cy="666400"/>
          </a:xfrm>
          <a:prstGeom prst="roundRect">
            <a:avLst>
              <a:gd name="adj" fmla="val 50000"/>
            </a:avLst>
          </a:prstGeom>
          <a:solidFill>
            <a:srgbClr val="C8D214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introtb"/>
          <p:cNvSpPr txBox="1"/>
          <p:nvPr/>
        </p:nvSpPr>
        <p:spPr>
          <a:xfrm>
            <a:off x="848640" y="1450000"/>
            <a:ext cx="10534720" cy="7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  <a:buNone/>
            </a:pP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El </a:t>
            </a:r>
            <a:r>
              <a:rPr lang="es-UY" sz="1400" b="1" i="0" noProof="0" dirty="0">
                <a:solidFill>
                  <a:srgbClr val="17A9DE"/>
                </a:solidFill>
                <a:latin typeface="+mn-lt"/>
              </a:rPr>
              <a:t>seguro por índice</a:t>
            </a: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 busca generar mecanismos para asegurar ante shocks externos a los establecimientos lecheros. Los seguros por índices no verifican el daño cuando ocurre el siniestro, implica menor costo para la empresa aseguradora y se da mayor rapidez para el cobro.</a:t>
            </a:r>
          </a:p>
        </p:txBody>
      </p:sp>
      <p:sp>
        <p:nvSpPr>
          <p:cNvPr id="107" name="cc"/>
          <p:cNvSpPr/>
          <p:nvPr/>
        </p:nvSpPr>
        <p:spPr>
          <a:xfrm>
            <a:off x="548640" y="2610000"/>
            <a:ext cx="5367360" cy="29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8" name="g"/>
          <p:cNvSpPr/>
          <p:nvPr/>
        </p:nvSpPr>
        <p:spPr>
          <a:xfrm>
            <a:off x="678640" y="2740000"/>
            <a:ext cx="860000" cy="860000"/>
          </a:xfrm>
          <a:prstGeom prst="ellipse">
            <a:avLst/>
          </a:prstGeom>
          <a:solidFill>
            <a:srgbClr val="C8D214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9" name="g"/>
          <p:cNvSpPr/>
          <p:nvPr/>
        </p:nvSpPr>
        <p:spPr>
          <a:xfrm>
            <a:off x="893640" y="2955000"/>
            <a:ext cx="430000" cy="430000"/>
          </a:xfrm>
          <a:prstGeom prst="sun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0" name="ct"/>
          <p:cNvSpPr txBox="1"/>
          <p:nvPr/>
        </p:nvSpPr>
        <p:spPr>
          <a:xfrm>
            <a:off x="1588640" y="2880000"/>
            <a:ext cx="4127360" cy="6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Sequía</a:t>
            </a:r>
          </a:p>
        </p:txBody>
      </p:sp>
      <p:sp>
        <p:nvSpPr>
          <p:cNvPr id="111" name="cb"/>
          <p:cNvSpPr txBox="1"/>
          <p:nvPr/>
        </p:nvSpPr>
        <p:spPr>
          <a:xfrm>
            <a:off x="848640" y="3730000"/>
            <a:ext cx="4807360" cy="15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  <a:buNone/>
            </a:pPr>
            <a:r>
              <a:rPr lang="es-UY" sz="1300" b="0" i="0" noProof="0" dirty="0">
                <a:solidFill>
                  <a:srgbClr val="1B2A3F"/>
                </a:solidFill>
                <a:latin typeface="+mn-lt"/>
              </a:rPr>
              <a:t>En el caso de la sequía se propone utilizar el porcentaje de agua disponible (PAD), las indemnizaciones se activarían en casos de sequias severas y muy severas.</a:t>
            </a:r>
          </a:p>
        </p:txBody>
      </p:sp>
      <p:sp>
        <p:nvSpPr>
          <p:cNvPr id="112" name="cc"/>
          <p:cNvSpPr/>
          <p:nvPr/>
        </p:nvSpPr>
        <p:spPr>
          <a:xfrm>
            <a:off x="6276000" y="2610000"/>
            <a:ext cx="5367360" cy="29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3" name="g"/>
          <p:cNvSpPr/>
          <p:nvPr/>
        </p:nvSpPr>
        <p:spPr>
          <a:xfrm>
            <a:off x="6406000" y="2740000"/>
            <a:ext cx="860000" cy="860000"/>
          </a:xfrm>
          <a:prstGeom prst="ellipse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4" name="g"/>
          <p:cNvSpPr/>
          <p:nvPr/>
        </p:nvSpPr>
        <p:spPr>
          <a:xfrm rot="10800000">
            <a:off x="6698400" y="2955000"/>
            <a:ext cx="275200" cy="430000"/>
          </a:xfrm>
          <a:prstGeom prst="teardrop">
            <a:avLst>
              <a:gd name="adj" fmla="val 10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5" name="ct"/>
          <p:cNvSpPr txBox="1"/>
          <p:nvPr/>
        </p:nvSpPr>
        <p:spPr>
          <a:xfrm>
            <a:off x="7316000" y="2880000"/>
            <a:ext cx="4127360" cy="6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lang="es-UY" sz="1700" b="1" i="0" noProof="0" dirty="0">
                <a:solidFill>
                  <a:srgbClr val="0E2841"/>
                </a:solidFill>
                <a:latin typeface="+mn-lt"/>
              </a:rPr>
              <a:t>Exceso hídrico</a:t>
            </a:r>
          </a:p>
        </p:txBody>
      </p:sp>
      <p:sp>
        <p:nvSpPr>
          <p:cNvPr id="116" name="cb"/>
          <p:cNvSpPr txBox="1"/>
          <p:nvPr/>
        </p:nvSpPr>
        <p:spPr>
          <a:xfrm>
            <a:off x="6576000" y="3730000"/>
            <a:ext cx="4807360" cy="15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  <a:buNone/>
            </a:pPr>
            <a:r>
              <a:rPr lang="es-UY" sz="1300" b="0" i="0" noProof="0" dirty="0">
                <a:solidFill>
                  <a:srgbClr val="1B2A3F"/>
                </a:solidFill>
                <a:latin typeface="+mn-lt"/>
              </a:rPr>
              <a:t>En el caso del exceso hídrico se basa en el índice de precipitaciones mensuales acumuladas en los meses de otoño, medidas con datos satelitales de CHIRPS, y se activa cuando supera un determinado umbral de precipitaciones mensuales.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2000" b="1" i="0" noProof="0" dirty="0">
                <a:solidFill>
                  <a:srgbClr val="FFFFFF"/>
                </a:solidFill>
                <a:latin typeface="+mn-lt"/>
              </a:rPr>
              <a:t>Capacitación – Formación humana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card"/>
          <p:cNvSpPr/>
          <p:nvPr/>
        </p:nvSpPr>
        <p:spPr>
          <a:xfrm>
            <a:off x="548640" y="1330000"/>
            <a:ext cx="11094720" cy="4380000"/>
          </a:xfrm>
          <a:prstGeom prst="roundRect">
            <a:avLst>
              <a:gd name="adj" fmla="val 42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accent"/>
          <p:cNvSpPr/>
          <p:nvPr/>
        </p:nvSpPr>
        <p:spPr>
          <a:xfrm>
            <a:off x="548640" y="1943200"/>
            <a:ext cx="58000" cy="31536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g"/>
          <p:cNvSpPr/>
          <p:nvPr/>
        </p:nvSpPr>
        <p:spPr>
          <a:xfrm>
            <a:off x="858640" y="1560000"/>
            <a:ext cx="1180000" cy="118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7" name="g"/>
          <p:cNvSpPr/>
          <p:nvPr/>
        </p:nvSpPr>
        <p:spPr>
          <a:xfrm>
            <a:off x="1153640" y="1855000"/>
            <a:ext cx="590000" cy="590000"/>
          </a:xfrm>
          <a:custGeom>
            <a:avLst/>
            <a:gdLst/>
            <a:ahLst/>
            <a:cxnLst/>
            <a:rect l="0" t="0" r="100" b="100"/>
            <a:pathLst>
              <a:path w="100" h="100">
                <a:moveTo>
                  <a:pt x="50" y="18"/>
                </a:moveTo>
                <a:lnTo>
                  <a:pt x="95" y="40"/>
                </a:lnTo>
                <a:lnTo>
                  <a:pt x="50" y="62"/>
                </a:lnTo>
                <a:lnTo>
                  <a:pt x="5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8" name="g"/>
          <p:cNvSpPr/>
          <p:nvPr/>
        </p:nvSpPr>
        <p:spPr>
          <a:xfrm>
            <a:off x="1436840" y="2161800"/>
            <a:ext cx="40845" cy="17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9" name="g"/>
          <p:cNvSpPr/>
          <p:nvPr/>
        </p:nvSpPr>
        <p:spPr>
          <a:xfrm>
            <a:off x="1472240" y="2327000"/>
            <a:ext cx="82600" cy="59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0" name="body"/>
          <p:cNvSpPr txBox="1"/>
          <p:nvPr/>
        </p:nvSpPr>
        <p:spPr>
          <a:xfrm>
            <a:off x="2398640" y="1690000"/>
            <a:ext cx="8744720" cy="37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6000"/>
              </a:lnSpc>
              <a:spcAft>
                <a:spcPts val="800"/>
              </a:spcAft>
              <a:buNone/>
            </a:pPr>
            <a:r>
              <a:rPr lang="es-UY" sz="1400" b="1" i="0" noProof="0" dirty="0">
                <a:solidFill>
                  <a:srgbClr val="0E2841"/>
                </a:solidFill>
                <a:latin typeface="+mn-lt"/>
              </a:rPr>
              <a:t>Formación Técnica Integral para Tambero/as</a:t>
            </a: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 es una iniciativa de INALE en conjunto con FVET-Udelar, UTEC, UTU-ANEP, INIA, CONAPROLE, ANPL, SPL San Ramon y SP Las Vacas, organizaciones locales y actores del sector productivo.</a:t>
            </a:r>
            <a:r>
              <a:rPr lang="es-UY" sz="1100" b="0" baseline="30000" noProof="0" dirty="0">
                <a:solidFill>
                  <a:srgbClr val="17A9DE"/>
                </a:solidFill>
              </a:rPr>
              <a:t>10</a:t>
            </a:r>
          </a:p>
          <a:p>
            <a:pPr algn="l">
              <a:lnSpc>
                <a:spcPct val="126000"/>
              </a:lnSpc>
              <a:spcAft>
                <a:spcPts val="800"/>
              </a:spcAft>
              <a:buNone/>
            </a:pP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El objetivo de la propuesta es capacitar a las personas que trabajan en la producción lechera, dando herramientas que les permitan mejorar y optimizar su trabajo diario, otorgándoles mayores posibilidades laborales.</a:t>
            </a:r>
          </a:p>
          <a:p>
            <a:pPr algn="l">
              <a:lnSpc>
                <a:spcPct val="126000"/>
              </a:lnSpc>
              <a:spcAft>
                <a:spcPts val="0"/>
              </a:spcAft>
              <a:buNone/>
            </a:pP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En lo que va del año se capacitaron </a:t>
            </a:r>
            <a:r>
              <a:rPr lang="es-UY" sz="1400" b="1" i="0" noProof="0" dirty="0">
                <a:solidFill>
                  <a:srgbClr val="17A9DE"/>
                </a:solidFill>
                <a:latin typeface="+mn-lt"/>
              </a:rPr>
              <a:t>20 personas</a:t>
            </a: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, aproximadamente en cada uno de los módulos propuestos (hasta el momento </a:t>
            </a:r>
            <a:r>
              <a:rPr lang="es-UY" sz="1400" b="1" i="0" noProof="0" dirty="0">
                <a:solidFill>
                  <a:srgbClr val="17A9DE"/>
                </a:solidFill>
                <a:latin typeface="+mn-lt"/>
              </a:rPr>
              <a:t>tres módulos</a:t>
            </a: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)</a:t>
            </a:r>
            <a:r>
              <a:rPr lang="es-UY" sz="1100" b="0" baseline="30000" noProof="0" dirty="0">
                <a:solidFill>
                  <a:srgbClr val="17A9DE"/>
                </a:solidFill>
              </a:rPr>
              <a:t>4</a:t>
            </a:r>
            <a:r>
              <a:rPr lang="es-UY" sz="1400" b="0" i="0" noProof="0" dirty="0">
                <a:solidFill>
                  <a:srgbClr val="1B2A3F"/>
                </a:solidFill>
                <a:latin typeface="+mn-lt"/>
              </a:rPr>
              <a:t>. Cabe mencionar que los mismos se imparten en el territorio lo que favorece la descentralización de la formación y permite llegar al interior del país.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7CD8A79-68AD-D92D-B9E9-93B946BD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A364DB1E-7644-39D6-B60E-B1B2AF818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8153" y="-63652"/>
            <a:ext cx="1482671" cy="1097177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="" xmlns:a16="http://schemas.microsoft.com/office/drawing/2014/main" id="{22355B88-8C35-FA9B-7B8B-6D2399622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209206"/>
              </p:ext>
            </p:extLst>
          </p:nvPr>
        </p:nvGraphicFramePr>
        <p:xfrm>
          <a:off x="734572" y="1203119"/>
          <a:ext cx="10722855" cy="4672541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100055">
                  <a:extLst>
                    <a:ext uri="{9D8B030D-6E8A-4147-A177-3AD203B41FA5}">
                      <a16:colId xmlns="" xmlns:a16="http://schemas.microsoft.com/office/drawing/2014/main" val="4078416551"/>
                    </a:ext>
                  </a:extLst>
                </a:gridCol>
                <a:gridCol w="1688378">
                  <a:extLst>
                    <a:ext uri="{9D8B030D-6E8A-4147-A177-3AD203B41FA5}">
                      <a16:colId xmlns="" xmlns:a16="http://schemas.microsoft.com/office/drawing/2014/main" val="1955042248"/>
                    </a:ext>
                  </a:extLst>
                </a:gridCol>
                <a:gridCol w="1311362">
                  <a:extLst>
                    <a:ext uri="{9D8B030D-6E8A-4147-A177-3AD203B41FA5}">
                      <a16:colId xmlns="" xmlns:a16="http://schemas.microsoft.com/office/drawing/2014/main" val="3125064027"/>
                    </a:ext>
                  </a:extLst>
                </a:gridCol>
                <a:gridCol w="1639202">
                  <a:extLst>
                    <a:ext uri="{9D8B030D-6E8A-4147-A177-3AD203B41FA5}">
                      <a16:colId xmlns="" xmlns:a16="http://schemas.microsoft.com/office/drawing/2014/main" val="3037190458"/>
                    </a:ext>
                  </a:extLst>
                </a:gridCol>
                <a:gridCol w="1319227">
                  <a:extLst>
                    <a:ext uri="{9D8B030D-6E8A-4147-A177-3AD203B41FA5}">
                      <a16:colId xmlns="" xmlns:a16="http://schemas.microsoft.com/office/drawing/2014/main" val="2469874527"/>
                    </a:ext>
                  </a:extLst>
                </a:gridCol>
                <a:gridCol w="2664631">
                  <a:extLst>
                    <a:ext uri="{9D8B030D-6E8A-4147-A177-3AD203B41FA5}">
                      <a16:colId xmlns="" xmlns:a16="http://schemas.microsoft.com/office/drawing/2014/main" val="3179444880"/>
                    </a:ext>
                  </a:extLst>
                </a:gridCol>
              </a:tblGrid>
              <a:tr h="324154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Empresa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Remisión (%)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Empleo 2020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Remisión (%)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Empleo 2024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Productos principales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209225"/>
                  </a:ext>
                </a:extLst>
              </a:tr>
              <a:tr h="531854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CONAPROLE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71,6%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2.245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71,4%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2.223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Leches en polvo, quesos, yogures y leches líquida.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9560572"/>
                  </a:ext>
                </a:extLst>
              </a:tr>
              <a:tr h="272229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ESTANCIAS DEL LAGO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8,1%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75</a:t>
                      </a: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9,4%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75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LPE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1254588"/>
                  </a:ext>
                </a:extLst>
              </a:tr>
              <a:tr h="272229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INDULACSA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3,0%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277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3,5%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168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LPE, Yogur y leche UHT.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87441037"/>
                  </a:ext>
                </a:extLst>
              </a:tr>
              <a:tr h="272229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ALIMENTOS FRAY BENTOS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4,9%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119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3,4%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83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Leches en polvo y Formulas Nutricionales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07369374"/>
                  </a:ext>
                </a:extLst>
              </a:tr>
              <a:tr h="531854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GRANJA POCHA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1,8%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168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2,4%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204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Quesos, Yogur, Leche larga vida, Dulce de leche.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89493464"/>
                  </a:ext>
                </a:extLst>
              </a:tr>
              <a:tr h="405021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CLALDY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2,2%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234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2,0%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218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Quesos, LPE, manteca, Yogur, leche y postres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8300686"/>
                  </a:ext>
                </a:extLst>
              </a:tr>
              <a:tr h="272229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CALCAR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1,9%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248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1,4%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113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Yogur, leche y dulce de leche.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6073483"/>
                  </a:ext>
                </a:extLst>
              </a:tr>
              <a:tr h="272229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Otras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6,4%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2.148 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6,4%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1.679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Quesos, Yogur, Leche fluida, Dulce de leche</a:t>
                      </a:r>
                      <a:endParaRPr lang="es-UY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55413294"/>
                  </a:ext>
                </a:extLst>
              </a:tr>
              <a:tr h="791480"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Total general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100%</a:t>
                      </a:r>
                    </a:p>
                    <a:p>
                      <a:pPr algn="ctr" fontAlgn="b"/>
                      <a:endParaRPr lang="es-UY" sz="1600" b="1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(</a:t>
                      </a:r>
                      <a:r>
                        <a:rPr lang="es-UY" sz="1600" b="1" u="none" strike="noStrike" kern="1200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2.076 millones de litros)</a:t>
                      </a:r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 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5.514 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100%</a:t>
                      </a:r>
                    </a:p>
                    <a:p>
                      <a:pPr algn="ctr" fontAlgn="b"/>
                      <a:endParaRPr lang="es-UY" sz="1600" b="1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(</a:t>
                      </a:r>
                      <a:r>
                        <a:rPr lang="es-UY" sz="1600" b="1" u="none" strike="noStrike" kern="1200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  <a:ea typeface="+mn-ea"/>
                          <a:cs typeface="+mn-cs"/>
                        </a:rPr>
                        <a:t>2.035 millones de litros)</a:t>
                      </a:r>
                      <a:r>
                        <a:rPr lang="es-UY" sz="1600" b="1" u="none" strike="noStrike" noProof="0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aleway" panose="020B0503030101060003" pitchFamily="34" charset="0"/>
                        </a:rPr>
                        <a:t> </a:t>
                      </a:r>
                      <a:endParaRPr lang="es-UY" sz="1600" b="1" i="0" u="none" strike="noStrike" noProof="0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4.763 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6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Raleway" panose="020B0503030101060003" pitchFamily="34" charset="0"/>
                        </a:rPr>
                        <a:t> </a:t>
                      </a:r>
                      <a:endParaRPr lang="es-UY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Raleway" panose="020B0503030101060003" pitchFamily="34" charset="0"/>
                      </a:endParaRPr>
                    </a:p>
                  </a:txBody>
                  <a:tcPr marL="7398" marR="7398" marT="7398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163805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E95F038-0EE5-7C53-74D8-C232C69DB78E}"/>
              </a:ext>
            </a:extLst>
          </p:cNvPr>
          <p:cNvSpPr txBox="1"/>
          <p:nvPr/>
        </p:nvSpPr>
        <p:spPr>
          <a:xfrm>
            <a:off x="573795" y="239734"/>
            <a:ext cx="10570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Industria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50CD6F4-C7CC-5046-91E7-A1FD4A3D66F6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Fuente: elaborado por INALE en base a DIEA (MGAP)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3180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11BB46B-D5F3-5CB3-6520-DA48371F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24D75796-597E-9D60-38C2-CB5CCF7B36A7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395673E3-FF96-9367-E0BC-E912C708E790}"/>
              </a:ext>
            </a:extLst>
          </p:cNvPr>
          <p:cNvSpPr txBox="1"/>
          <p:nvPr/>
        </p:nvSpPr>
        <p:spPr>
          <a:xfrm>
            <a:off x="280593" y="219395"/>
            <a:ext cx="10575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Exportaciones de Uruguay</a:t>
            </a:r>
            <a:endParaRPr kumimoji="0" lang="es-UY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5B78F784-0A66-36C0-CD8F-6CD3E646E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1364BC25-9B5D-B524-D07D-03ACAE106001}"/>
              </a:ext>
            </a:extLst>
          </p:cNvPr>
          <p:cNvSpPr txBox="1"/>
          <p:nvPr/>
        </p:nvSpPr>
        <p:spPr>
          <a:xfrm>
            <a:off x="94895" y="6469328"/>
            <a:ext cx="5675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Fuente: Adunas de Uruguay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B27B1255-2383-401B-5AAB-A2E6FAEED3A4}"/>
              </a:ext>
            </a:extLst>
          </p:cNvPr>
          <p:cNvSpPr txBox="1"/>
          <p:nvPr/>
        </p:nvSpPr>
        <p:spPr>
          <a:xfrm>
            <a:off x="2529440" y="1453604"/>
            <a:ext cx="648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Exportaciones 2025</a:t>
            </a:r>
            <a:endParaRPr kumimoji="0" lang="es-UY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31F778F7-CD85-26F2-960D-2BBCA00268F7}"/>
              </a:ext>
            </a:extLst>
          </p:cNvPr>
          <p:cNvSpPr txBox="1"/>
          <p:nvPr/>
        </p:nvSpPr>
        <p:spPr>
          <a:xfrm>
            <a:off x="717755" y="2635045"/>
            <a:ext cx="20549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Leche en polvo entera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168.077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69%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Argelia (49%)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Brasil (25%)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5CDCB091-76A9-ACC0-4487-C55B06BF57B1}"/>
              </a:ext>
            </a:extLst>
          </p:cNvPr>
          <p:cNvSpPr txBox="1"/>
          <p:nvPr/>
        </p:nvSpPr>
        <p:spPr>
          <a:xfrm>
            <a:off x="3755923" y="2819073"/>
            <a:ext cx="2054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Quesos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18.304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9%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Brasil (28%)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México (19%)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ED3FB708-D19D-88B7-B485-CA28780AB21C}"/>
              </a:ext>
            </a:extLst>
          </p:cNvPr>
          <p:cNvSpPr txBox="1"/>
          <p:nvPr/>
        </p:nvSpPr>
        <p:spPr>
          <a:xfrm>
            <a:off x="9681858" y="2744599"/>
            <a:ext cx="20549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Leche en polvo descremada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17.048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Brasil (77%)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Argelia (6%)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FF1D2C8D-FD94-D9C2-5A28-DDEAD25819B7}"/>
              </a:ext>
            </a:extLst>
          </p:cNvPr>
          <p:cNvSpPr txBox="1"/>
          <p:nvPr/>
        </p:nvSpPr>
        <p:spPr>
          <a:xfrm>
            <a:off x="6681347" y="2744599"/>
            <a:ext cx="22197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Manteca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11.186 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8%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Arabia Saudita (22%)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Rusia (21%)</a:t>
            </a:r>
          </a:p>
        </p:txBody>
      </p:sp>
    </p:spTree>
    <p:extLst>
      <p:ext uri="{BB962C8B-B14F-4D97-AF65-F5344CB8AC3E}">
        <p14:creationId xmlns:p14="http://schemas.microsoft.com/office/powerpoint/2010/main" val="1365480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38EC79-6E12-DB41-FE2F-8F1C04348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5E4CC047-CA73-4647-F212-E43CAD518F50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5A46266-04E8-726A-FA84-15D45E876447}"/>
              </a:ext>
            </a:extLst>
          </p:cNvPr>
          <p:cNvSpPr txBox="1"/>
          <p:nvPr/>
        </p:nvSpPr>
        <p:spPr>
          <a:xfrm>
            <a:off x="2053378" y="12368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Uruguay por producto</a:t>
            </a:r>
            <a:endParaRPr lang="es-UY" sz="1400" b="1" noProof="0" dirty="0">
              <a:solidFill>
                <a:srgbClr val="89B02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76DA9A28-B484-0EB5-B824-34569E937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278162F3-5FEC-3263-470F-C0718109B767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D432912-08B7-290F-867A-9F0754A91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920" y="1945821"/>
            <a:ext cx="585787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79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1B13BCA-EA0A-952F-F180-49238A563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A9DBF6CD-1A24-31A9-2F9B-5D549C065768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DE796DA-FA75-9A7D-E617-11A0F244F958}"/>
              </a:ext>
            </a:extLst>
          </p:cNvPr>
          <p:cNvSpPr txBox="1"/>
          <p:nvPr/>
        </p:nvSpPr>
        <p:spPr>
          <a:xfrm>
            <a:off x="2053378" y="10336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Uruguay por destino</a:t>
            </a:r>
            <a:endParaRPr lang="es-UY" sz="1400" b="1" noProof="0" dirty="0">
              <a:solidFill>
                <a:srgbClr val="89B02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684FBBA0-480C-ADA8-6CF9-930A91359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83BF173-BE3C-0B44-A7BC-52E4AAF0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114" y="1717448"/>
            <a:ext cx="6096000" cy="4105275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0C50B95D-EE6D-57AE-7038-C59AF38EE0A6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5637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E6EE77C-DEA8-638A-0351-CC3A0B627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5017A6A9-6245-FC2E-67C7-E79CDB8B44F2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0859CCA-1475-546C-C01B-BC591A31CC8F}"/>
              </a:ext>
            </a:extLst>
          </p:cNvPr>
          <p:cNvSpPr txBox="1"/>
          <p:nvPr/>
        </p:nvSpPr>
        <p:spPr>
          <a:xfrm>
            <a:off x="2053378" y="12368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LPE por destino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35673262-7BE6-FE70-A97C-F61D6AED12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6FE46724-2B3F-813C-1985-879C216E48FB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ABE9D34-A642-D08A-4270-15B14CCE8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432" y="1946049"/>
            <a:ext cx="63436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42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B1EFF63-4F41-DD96-7D5F-33ACC46E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984B796A-BAE6-4DA0-AA1D-FB38F814E201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75F3B6E-C4A5-CF15-7DF6-53464CD66518}"/>
              </a:ext>
            </a:extLst>
          </p:cNvPr>
          <p:cNvSpPr txBox="1"/>
          <p:nvPr/>
        </p:nvSpPr>
        <p:spPr>
          <a:xfrm>
            <a:off x="2053378" y="12368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LPD por destino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BE987E09-F2FF-2049-E6D6-1A089E6D5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F7036D66-71E3-95ED-3F9A-5EB4FE9410E5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B54B713-C11C-1119-9E45-7A9719638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025" y="1950130"/>
            <a:ext cx="584835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66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49997EE-3D6E-F4EF-A7EC-40E25125A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A48E4A06-D555-DEA1-E70D-976D31D61E93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86EDF21-2BC6-08EF-EEC5-D3110CF7D924}"/>
              </a:ext>
            </a:extLst>
          </p:cNvPr>
          <p:cNvSpPr txBox="1"/>
          <p:nvPr/>
        </p:nvSpPr>
        <p:spPr>
          <a:xfrm>
            <a:off x="2053378" y="12368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quesos por destino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2C97885B-9A1D-1EDF-E08D-97D2CD665D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ED01849A-84CD-0106-B64E-EAFD233F3390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866268A-413C-D9C4-E2C9-F033D9589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825" y="2046514"/>
            <a:ext cx="50863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66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A98ECF3-C6A7-00D7-A234-4BB771337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7B9B6CC8-A50A-08EE-ED18-775D9A51D87A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16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AD609DF-EAC3-1D8D-084B-636378AD8C4C}"/>
              </a:ext>
            </a:extLst>
          </p:cNvPr>
          <p:cNvSpPr txBox="1"/>
          <p:nvPr/>
        </p:nvSpPr>
        <p:spPr>
          <a:xfrm>
            <a:off x="2053378" y="1236842"/>
            <a:ext cx="808977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b="1" noProof="0" dirty="0">
                <a:solidFill>
                  <a:srgbClr val="89B02E"/>
                </a:solidFill>
                <a:latin typeface="Raleway"/>
              </a:rPr>
              <a:t>Exportaciones de manteca por destino</a:t>
            </a:r>
          </a:p>
          <a:p>
            <a:pPr algn="ctr">
              <a:defRPr sz="1400" b="1">
                <a:solidFill>
                  <a:srgbClr val="89B02E"/>
                </a:solidFill>
              </a:defRPr>
            </a:pPr>
            <a:r>
              <a:rPr lang="es-UY" sz="2000" noProof="0" dirty="0">
                <a:latin typeface="Raleway"/>
              </a:rPr>
              <a:t>2025</a:t>
            </a:r>
          </a:p>
        </p:txBody>
      </p:sp>
      <p:pic>
        <p:nvPicPr>
          <p:cNvPr id="31" name="Imagen 30" descr="logo-blanco.png">
            <a:extLst>
              <a:ext uri="{FF2B5EF4-FFF2-40B4-BE49-F238E27FC236}">
                <a16:creationId xmlns="" xmlns:a16="http://schemas.microsoft.com/office/drawing/2014/main" id="{5A907558-B200-AEA9-BD99-259195C8F3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="" xmlns:a16="http://schemas.microsoft.com/office/drawing/2014/main" id="{40DD78E6-8D58-8D1E-7210-7E08C834546B}"/>
              </a:ext>
            </a:extLst>
          </p:cNvPr>
          <p:cNvSpPr/>
          <p:nvPr/>
        </p:nvSpPr>
        <p:spPr>
          <a:xfrm>
            <a:off x="0" y="6444698"/>
            <a:ext cx="5788444" cy="34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s-UY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</a:rPr>
              <a:t>Fuente: elaborado por INALE en base a </a:t>
            </a:r>
            <a:r>
              <a:rPr lang="es-UY" sz="1200" noProof="0" dirty="0">
                <a:solidFill>
                  <a:prstClr val="white"/>
                </a:solidFill>
                <a:latin typeface="Raleway"/>
              </a:rPr>
              <a:t>Aduanas de Uruguay</a:t>
            </a:r>
            <a:endParaRPr kumimoji="0" lang="es-UY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25C5AC1-5228-DBD6-24A2-D9EB1C60D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366" y="1948770"/>
            <a:ext cx="54197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96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header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title"/>
          <p:cNvSpPr txBox="1"/>
          <p:nvPr/>
        </p:nvSpPr>
        <p:spPr>
          <a:xfrm>
            <a:off x="548640" y="0"/>
            <a:ext cx="955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s-UY" sz="2000" b="1" i="0" noProof="0" dirty="0">
                <a:solidFill>
                  <a:srgbClr val="FFFFFF"/>
                </a:solidFill>
                <a:latin typeface="+mn-lt"/>
              </a:rPr>
              <a:t>Acuerdo UE - Mercosur</a:t>
            </a: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rowcard"/>
          <p:cNvSpPr/>
          <p:nvPr/>
        </p:nvSpPr>
        <p:spPr>
          <a:xfrm>
            <a:off x="548640" y="1330000"/>
            <a:ext cx="11094720" cy="128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g"/>
          <p:cNvSpPr/>
          <p:nvPr/>
        </p:nvSpPr>
        <p:spPr>
          <a:xfrm>
            <a:off x="858640" y="1520000"/>
            <a:ext cx="900000" cy="9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6" name="g"/>
          <p:cNvSpPr/>
          <p:nvPr/>
        </p:nvSpPr>
        <p:spPr>
          <a:xfrm>
            <a:off x="1083640" y="1844000"/>
            <a:ext cx="450000" cy="108000"/>
          </a:xfrm>
          <a:prstGeom prst="leftRightArrow">
            <a:avLst>
              <a:gd name="adj1" fmla="val 50000"/>
              <a:gd name="adj2" fmla="val 45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7" name="g"/>
          <p:cNvSpPr/>
          <p:nvPr/>
        </p:nvSpPr>
        <p:spPr>
          <a:xfrm rot="10800000">
            <a:off x="1083640" y="1997000"/>
            <a:ext cx="450000" cy="108000"/>
          </a:xfrm>
          <a:prstGeom prst="leftRightArrow">
            <a:avLst>
              <a:gd name="adj1" fmla="val 50000"/>
              <a:gd name="adj2" fmla="val 45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8" name="rt"/>
          <p:cNvSpPr txBox="1"/>
          <p:nvPr/>
        </p:nvSpPr>
        <p:spPr>
          <a:xfrm>
            <a:off x="2048640" y="1470000"/>
            <a:ext cx="9294720" cy="10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  <a:buNone/>
            </a:pPr>
            <a:r>
              <a:rPr lang="es-UY" sz="1500" b="1" i="0" noProof="0" dirty="0">
                <a:solidFill>
                  <a:srgbClr val="0E2841"/>
                </a:solidFill>
                <a:latin typeface="+mn-lt"/>
              </a:rPr>
              <a:t>Mayor acceso a mercados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para: leche en polvo (10.000 t), queso (30.000t) y fórmulas infantiles (5.000 t).</a:t>
            </a:r>
          </a:p>
        </p:txBody>
      </p:sp>
      <p:sp>
        <p:nvSpPr>
          <p:cNvPr id="109" name="rowcard"/>
          <p:cNvSpPr/>
          <p:nvPr/>
        </p:nvSpPr>
        <p:spPr>
          <a:xfrm>
            <a:off x="548640" y="2860000"/>
            <a:ext cx="11094720" cy="128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0" name="g"/>
          <p:cNvSpPr/>
          <p:nvPr/>
        </p:nvSpPr>
        <p:spPr>
          <a:xfrm>
            <a:off x="858640" y="3050000"/>
            <a:ext cx="900000" cy="9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1" name="g"/>
          <p:cNvSpPr/>
          <p:nvPr/>
        </p:nvSpPr>
        <p:spPr>
          <a:xfrm>
            <a:off x="1083640" y="3275000"/>
            <a:ext cx="450000" cy="450000"/>
          </a:xfrm>
          <a:custGeom>
            <a:avLst/>
            <a:gdLst/>
            <a:ahLst/>
            <a:cxnLst/>
            <a:rect l="0" t="0" r="100" b="100"/>
            <a:pathLst>
              <a:path w="100" h="100">
                <a:moveTo>
                  <a:pt x="50" y="4"/>
                </a:moveTo>
                <a:lnTo>
                  <a:pt x="90" y="20"/>
                </a:lnTo>
                <a:lnTo>
                  <a:pt x="90" y="52"/>
                </a:lnTo>
                <a:cubicBezTo>
                  <a:pt x="90" y="78"/>
                  <a:pt x="72" y="92"/>
                  <a:pt x="50" y="98"/>
                </a:cubicBezTo>
                <a:cubicBezTo>
                  <a:pt x="28" y="92"/>
                  <a:pt x="10" y="78"/>
                  <a:pt x="10" y="52"/>
                </a:cubicBezTo>
                <a:lnTo>
                  <a:pt x="10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2" name="g"/>
          <p:cNvSpPr/>
          <p:nvPr/>
        </p:nvSpPr>
        <p:spPr>
          <a:xfrm>
            <a:off x="1196140" y="3459500"/>
            <a:ext cx="225000" cy="112500"/>
          </a:xfrm>
          <a:custGeom>
            <a:avLst/>
            <a:gdLst/>
            <a:ahLst/>
            <a:cxnLst/>
            <a:rect l="0" t="0" r="100" b="100"/>
            <a:pathLst>
              <a:path w="100" h="100" fill="none">
                <a:moveTo>
                  <a:pt x="8" y="45"/>
                </a:moveTo>
                <a:lnTo>
                  <a:pt x="40" y="80"/>
                </a:lnTo>
                <a:lnTo>
                  <a:pt x="92" y="12"/>
                </a:lnTo>
              </a:path>
            </a:pathLst>
          </a:custGeom>
          <a:noFill/>
          <a:ln w="38076" cap="rnd">
            <a:solidFill>
              <a:srgbClr val="0E2841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3" name="rt"/>
          <p:cNvSpPr txBox="1"/>
          <p:nvPr/>
        </p:nvSpPr>
        <p:spPr>
          <a:xfrm>
            <a:off x="2048640" y="3000000"/>
            <a:ext cx="9294720" cy="10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  <a:buNone/>
            </a:pPr>
            <a:r>
              <a:rPr lang="es-UY" sz="1500" b="1" i="0" noProof="0" dirty="0">
                <a:solidFill>
                  <a:srgbClr val="0E2841"/>
                </a:solidFill>
                <a:latin typeface="+mn-lt"/>
              </a:rPr>
              <a:t>Nombres de quesos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que serán de exclusividad de la Unión Europea.</a:t>
            </a:r>
          </a:p>
        </p:txBody>
      </p:sp>
      <p:sp>
        <p:nvSpPr>
          <p:cNvPr id="114" name="rowcard"/>
          <p:cNvSpPr/>
          <p:nvPr/>
        </p:nvSpPr>
        <p:spPr>
          <a:xfrm>
            <a:off x="548640" y="4390000"/>
            <a:ext cx="11094720" cy="128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5" name="g"/>
          <p:cNvSpPr/>
          <p:nvPr/>
        </p:nvSpPr>
        <p:spPr>
          <a:xfrm>
            <a:off x="858640" y="4580000"/>
            <a:ext cx="900000" cy="900000"/>
          </a:xfrm>
          <a:prstGeom prst="ellipse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6" name="g"/>
          <p:cNvSpPr/>
          <p:nvPr/>
        </p:nvSpPr>
        <p:spPr>
          <a:xfrm>
            <a:off x="1128640" y="5057000"/>
            <a:ext cx="90000" cy="15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7" name="g"/>
          <p:cNvSpPr/>
          <p:nvPr/>
        </p:nvSpPr>
        <p:spPr>
          <a:xfrm>
            <a:off x="1263640" y="4958000"/>
            <a:ext cx="90000" cy="25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8" name="g"/>
          <p:cNvSpPr/>
          <p:nvPr/>
        </p:nvSpPr>
        <p:spPr>
          <a:xfrm>
            <a:off x="1398640" y="4850000"/>
            <a:ext cx="90000" cy="3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9" name="rt"/>
          <p:cNvSpPr txBox="1"/>
          <p:nvPr/>
        </p:nvSpPr>
        <p:spPr>
          <a:xfrm>
            <a:off x="2048640" y="4530000"/>
            <a:ext cx="9113346" cy="9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  <a:buNone/>
            </a:pPr>
            <a:r>
              <a:rPr lang="es-UY" sz="1500" b="1" i="0" noProof="0" dirty="0">
                <a:solidFill>
                  <a:srgbClr val="0E2841"/>
                </a:solidFill>
                <a:latin typeface="+mn-lt"/>
              </a:rPr>
              <a:t>Cambian las condiciones de competencia</a:t>
            </a:r>
            <a:r>
              <a:rPr lang="es-UY" sz="1500" b="0" i="0" noProof="0" dirty="0">
                <a:solidFill>
                  <a:srgbClr val="1B2A3F"/>
                </a:solidFill>
                <a:latin typeface="+mn-lt"/>
              </a:rPr>
              <a:t> en la región: ahora un nuevo socio con poder de mercado basado en: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CF7A901-4CBB-AA97-CC5E-C703065E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4CBCEC23-00CB-0C73-CAEE-1EC918CD8D08}"/>
              </a:ext>
            </a:extLst>
          </p:cNvPr>
          <p:cNvSpPr txBox="1"/>
          <p:nvPr/>
        </p:nvSpPr>
        <p:spPr>
          <a:xfrm>
            <a:off x="280593" y="219395"/>
            <a:ext cx="10575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leway" pitchFamily="2" charset="0"/>
                <a:ea typeface="+mn-ea"/>
                <a:cs typeface="+mn-cs"/>
              </a:rPr>
              <a:t>Asimetrías entre Uruguay y UE</a:t>
            </a:r>
          </a:p>
        </p:txBody>
      </p:sp>
      <p:pic>
        <p:nvPicPr>
          <p:cNvPr id="3" name="Imagen 2" descr="logo-blanco.png">
            <a:extLst>
              <a:ext uri="{FF2B5EF4-FFF2-40B4-BE49-F238E27FC236}">
                <a16:creationId xmlns="" xmlns:a16="http://schemas.microsoft.com/office/drawing/2014/main" id="{26ADCA9B-98A1-1C8A-5DC5-D90E481D2C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29" y="-63652"/>
            <a:ext cx="1482671" cy="10971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842CE281-C9BB-E326-B0B5-C2DDB488F6A3}"/>
              </a:ext>
            </a:extLst>
          </p:cNvPr>
          <p:cNvSpPr txBox="1"/>
          <p:nvPr/>
        </p:nvSpPr>
        <p:spPr>
          <a:xfrm>
            <a:off x="732503" y="1750141"/>
            <a:ext cx="40902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Unión Europea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17% </a:t>
            </a: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de la leche se exporta.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Políticas de regulación.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Fuerza de mercado.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Subsidios.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D7F5469F-1632-813B-6E9E-13E1073CA8C5}"/>
              </a:ext>
            </a:extLst>
          </p:cNvPr>
          <p:cNvSpPr txBox="1"/>
          <p:nvPr/>
        </p:nvSpPr>
        <p:spPr>
          <a:xfrm>
            <a:off x="6017341" y="1750141"/>
            <a:ext cx="40902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Uruguay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70% </a:t>
            </a: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de la leche se exporta.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U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9E2564EA-B794-9A50-AA34-CCE5CD8648F6}"/>
              </a:ext>
            </a:extLst>
          </p:cNvPr>
          <p:cNvSpPr txBox="1"/>
          <p:nvPr/>
        </p:nvSpPr>
        <p:spPr>
          <a:xfrm>
            <a:off x="98323" y="6453939"/>
            <a:ext cx="609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Fuente: International </a:t>
            </a:r>
            <a:r>
              <a:rPr kumimoji="0" lang="es-UY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Comparison</a:t>
            </a:r>
            <a:r>
              <a:rPr kumimoji="0" lang="es-UY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 Network IFCN (2025)</a:t>
            </a:r>
            <a:endParaRPr kumimoji="0" lang="es-UY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865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opband"/>
          <p:cNvSpPr/>
          <p:nvPr/>
        </p:nvSpPr>
        <p:spPr>
          <a:xfrm>
            <a:off x="0" y="0"/>
            <a:ext cx="12192000" cy="1046480"/>
          </a:xfrm>
          <a:prstGeom prst="rect">
            <a:avLst/>
          </a:prstGeom>
          <a:solidFill>
            <a:srgbClr val="14335A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1" name="topaccent"/>
          <p:cNvSpPr/>
          <p:nvPr/>
        </p:nvSpPr>
        <p:spPr>
          <a:xfrm>
            <a:off x="0" y="1046480"/>
            <a:ext cx="12192000" cy="36576"/>
          </a:xfrm>
          <a:prstGeom prst="rect">
            <a:avLst/>
          </a:prstGeom>
          <a:solidFill>
            <a:srgbClr val="C8D214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2" name="kicker"/>
          <p:cNvSpPr txBox="1"/>
          <p:nvPr/>
        </p:nvSpPr>
        <p:spPr>
          <a:xfrm>
            <a:off x="700000" y="0"/>
            <a:ext cx="8000000" cy="1046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endParaRPr lang="es-UY" sz="2000" b="1" i="0" noProof="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0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6000" y="300000"/>
            <a:ext cx="760000" cy="563000"/>
          </a:xfrm>
          <a:prstGeom prst="rect">
            <a:avLst/>
          </a:prstGeom>
        </p:spPr>
      </p:pic>
      <p:sp>
        <p:nvSpPr>
          <p:cNvPr id="104" name="card"/>
          <p:cNvSpPr/>
          <p:nvPr/>
        </p:nvSpPr>
        <p:spPr>
          <a:xfrm>
            <a:off x="700000" y="1420000"/>
            <a:ext cx="5166000" cy="2360000"/>
          </a:xfrm>
          <a:prstGeom prst="roundRect">
            <a:avLst>
              <a:gd name="adj" fmla="val 6000"/>
            </a:avLst>
          </a:prstGeom>
          <a:solidFill>
            <a:srgbClr val="14335A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5" name="acc"/>
          <p:cNvSpPr/>
          <p:nvPr/>
        </p:nvSpPr>
        <p:spPr>
          <a:xfrm>
            <a:off x="700000" y="1797600"/>
            <a:ext cx="64000" cy="16048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06" name="g"/>
          <p:cNvSpPr/>
          <p:nvPr/>
        </p:nvSpPr>
        <p:spPr>
          <a:xfrm>
            <a:off x="936560" y="2010000"/>
            <a:ext cx="1180000" cy="1180000"/>
          </a:xfrm>
          <a:prstGeom prst="ellipse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7" name="g"/>
          <p:cNvSpPr/>
          <p:nvPr/>
        </p:nvSpPr>
        <p:spPr>
          <a:xfrm>
            <a:off x="1231560" y="2305000"/>
            <a:ext cx="590000" cy="590000"/>
          </a:xfrm>
          <a:prstGeom prst="upArrow">
            <a:avLst>
              <a:gd name="adj1" fmla="val 45000"/>
              <a:gd name="adj2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08" name="num"/>
          <p:cNvSpPr txBox="1"/>
          <p:nvPr/>
        </p:nvSpPr>
        <p:spPr>
          <a:xfrm>
            <a:off x="4466000" y="1570000"/>
            <a:ext cx="12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lang="es-UY" sz="4000" b="1" i="0" noProof="0" dirty="0">
                <a:solidFill>
                  <a:srgbClr val="244B72"/>
                </a:solidFill>
                <a:latin typeface="+mn-lt"/>
              </a:rPr>
              <a:t>01</a:t>
            </a:r>
          </a:p>
        </p:txBody>
      </p:sp>
      <p:sp>
        <p:nvSpPr>
          <p:cNvPr id="109" name="lbl"/>
          <p:cNvSpPr txBox="1"/>
          <p:nvPr/>
        </p:nvSpPr>
        <p:spPr>
          <a:xfrm>
            <a:off x="2249800" y="1570000"/>
            <a:ext cx="3356200" cy="20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  <a:buNone/>
            </a:pPr>
            <a:r>
              <a:rPr lang="es-UY" sz="1750" b="1" i="0" noProof="0" dirty="0">
                <a:solidFill>
                  <a:srgbClr val="FFFFFF"/>
                </a:solidFill>
                <a:latin typeface="+mn-lt"/>
              </a:rPr>
              <a:t>OPORTUNIDAD DE CRECIMIENTO</a:t>
            </a:r>
          </a:p>
        </p:txBody>
      </p:sp>
      <p:sp>
        <p:nvSpPr>
          <p:cNvPr id="110" name="card"/>
          <p:cNvSpPr/>
          <p:nvPr/>
        </p:nvSpPr>
        <p:spPr>
          <a:xfrm>
            <a:off x="6326000" y="1420000"/>
            <a:ext cx="5166000" cy="2360000"/>
          </a:xfrm>
          <a:prstGeom prst="roundRect">
            <a:avLst>
              <a:gd name="adj" fmla="val 6000"/>
            </a:avLst>
          </a:prstGeom>
          <a:solidFill>
            <a:srgbClr val="14335A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1" name="acc"/>
          <p:cNvSpPr/>
          <p:nvPr/>
        </p:nvSpPr>
        <p:spPr>
          <a:xfrm>
            <a:off x="6326000" y="1797600"/>
            <a:ext cx="64000" cy="1604800"/>
          </a:xfrm>
          <a:prstGeom prst="roundRect">
            <a:avLst>
              <a:gd name="adj" fmla="val 50000"/>
            </a:avLst>
          </a:prstGeom>
          <a:solidFill>
            <a:srgbClr val="C8D214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2" name="g"/>
          <p:cNvSpPr/>
          <p:nvPr/>
        </p:nvSpPr>
        <p:spPr>
          <a:xfrm>
            <a:off x="6562560" y="2010000"/>
            <a:ext cx="1180000" cy="1180000"/>
          </a:xfrm>
          <a:prstGeom prst="ellipse">
            <a:avLst/>
          </a:prstGeom>
          <a:solidFill>
            <a:srgbClr val="C8D214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3" name="g"/>
          <p:cNvSpPr/>
          <p:nvPr/>
        </p:nvSpPr>
        <p:spPr>
          <a:xfrm>
            <a:off x="6857560" y="2305000"/>
            <a:ext cx="389400" cy="389400"/>
          </a:xfrm>
          <a:prstGeom prst="ellipse">
            <a:avLst/>
          </a:prstGeom>
          <a:noFill/>
          <a:ln w="45384" cap="rnd">
            <a:solidFill>
              <a:srgbClr val="0E2841"/>
            </a:solidFill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4" name="g"/>
          <p:cNvSpPr/>
          <p:nvPr/>
        </p:nvSpPr>
        <p:spPr>
          <a:xfrm rot="2700000">
            <a:off x="7200232" y="2647672"/>
            <a:ext cx="200600" cy="72614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15" name="num"/>
          <p:cNvSpPr txBox="1"/>
          <p:nvPr/>
        </p:nvSpPr>
        <p:spPr>
          <a:xfrm>
            <a:off x="10092000" y="1570000"/>
            <a:ext cx="12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lang="es-UY" sz="4000" b="1" i="0" noProof="0" dirty="0">
                <a:solidFill>
                  <a:srgbClr val="244B72"/>
                </a:solidFill>
                <a:latin typeface="+mn-lt"/>
              </a:rPr>
              <a:t>02</a:t>
            </a:r>
          </a:p>
        </p:txBody>
      </p:sp>
      <p:sp>
        <p:nvSpPr>
          <p:cNvPr id="116" name="lbl"/>
          <p:cNvSpPr txBox="1"/>
          <p:nvPr/>
        </p:nvSpPr>
        <p:spPr>
          <a:xfrm>
            <a:off x="7875800" y="1570000"/>
            <a:ext cx="3356200" cy="20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  <a:buNone/>
            </a:pPr>
            <a:r>
              <a:rPr lang="es-UY" sz="1750" b="1" i="0" noProof="0" dirty="0">
                <a:solidFill>
                  <a:srgbClr val="FFFFFF"/>
                </a:solidFill>
                <a:latin typeface="+mn-lt"/>
              </a:rPr>
              <a:t>ANÁLISIS DEL SECTOR PRIMARIO</a:t>
            </a:r>
          </a:p>
        </p:txBody>
      </p:sp>
      <p:sp>
        <p:nvSpPr>
          <p:cNvPr id="117" name="card"/>
          <p:cNvSpPr/>
          <p:nvPr/>
        </p:nvSpPr>
        <p:spPr>
          <a:xfrm>
            <a:off x="700000" y="4200000"/>
            <a:ext cx="5166000" cy="2360000"/>
          </a:xfrm>
          <a:prstGeom prst="roundRect">
            <a:avLst>
              <a:gd name="adj" fmla="val 6000"/>
            </a:avLst>
          </a:prstGeom>
          <a:solidFill>
            <a:srgbClr val="14335A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8" name="acc"/>
          <p:cNvSpPr/>
          <p:nvPr/>
        </p:nvSpPr>
        <p:spPr>
          <a:xfrm>
            <a:off x="700000" y="4577600"/>
            <a:ext cx="64000" cy="1604800"/>
          </a:xfrm>
          <a:prstGeom prst="roundRect">
            <a:avLst>
              <a:gd name="adj" fmla="val 50000"/>
            </a:avLst>
          </a:prstGeom>
          <a:solidFill>
            <a:srgbClr val="17A9DE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19" name="g"/>
          <p:cNvSpPr/>
          <p:nvPr/>
        </p:nvSpPr>
        <p:spPr>
          <a:xfrm>
            <a:off x="936560" y="4790000"/>
            <a:ext cx="1180000" cy="1180000"/>
          </a:xfrm>
          <a:prstGeom prst="ellipse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0" name="g"/>
          <p:cNvSpPr/>
          <p:nvPr/>
        </p:nvSpPr>
        <p:spPr>
          <a:xfrm>
            <a:off x="1284660" y="4997680"/>
            <a:ext cx="483800" cy="180540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1" name="g"/>
          <p:cNvSpPr/>
          <p:nvPr/>
        </p:nvSpPr>
        <p:spPr>
          <a:xfrm>
            <a:off x="1284660" y="5156980"/>
            <a:ext cx="483800" cy="53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2" name="g"/>
          <p:cNvSpPr/>
          <p:nvPr/>
        </p:nvSpPr>
        <p:spPr>
          <a:xfrm>
            <a:off x="1362068" y="5241940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3" name="g"/>
          <p:cNvSpPr/>
          <p:nvPr/>
        </p:nvSpPr>
        <p:spPr>
          <a:xfrm>
            <a:off x="1487856" y="5241940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4" name="g"/>
          <p:cNvSpPr/>
          <p:nvPr/>
        </p:nvSpPr>
        <p:spPr>
          <a:xfrm>
            <a:off x="1613644" y="5241940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5" name="g"/>
          <p:cNvSpPr/>
          <p:nvPr/>
        </p:nvSpPr>
        <p:spPr>
          <a:xfrm>
            <a:off x="1362068" y="5367728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6" name="g"/>
          <p:cNvSpPr/>
          <p:nvPr/>
        </p:nvSpPr>
        <p:spPr>
          <a:xfrm>
            <a:off x="1487856" y="5367728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7" name="g"/>
          <p:cNvSpPr/>
          <p:nvPr/>
        </p:nvSpPr>
        <p:spPr>
          <a:xfrm>
            <a:off x="1613644" y="5367728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8" name="g"/>
          <p:cNvSpPr/>
          <p:nvPr/>
        </p:nvSpPr>
        <p:spPr>
          <a:xfrm>
            <a:off x="1362068" y="5493516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29" name="g"/>
          <p:cNvSpPr/>
          <p:nvPr/>
        </p:nvSpPr>
        <p:spPr>
          <a:xfrm>
            <a:off x="1487856" y="5493516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30" name="g"/>
          <p:cNvSpPr/>
          <p:nvPr/>
        </p:nvSpPr>
        <p:spPr>
          <a:xfrm>
            <a:off x="1613644" y="5493516"/>
            <a:ext cx="77408" cy="77408"/>
          </a:xfrm>
          <a:prstGeom prst="rect">
            <a:avLst/>
          </a:prstGeom>
          <a:solidFill>
            <a:srgbClr val="17A9DE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31" name="num"/>
          <p:cNvSpPr txBox="1"/>
          <p:nvPr/>
        </p:nvSpPr>
        <p:spPr>
          <a:xfrm>
            <a:off x="4466000" y="4350000"/>
            <a:ext cx="12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lang="es-UY" sz="4000" b="1" i="0" noProof="0" dirty="0">
                <a:solidFill>
                  <a:srgbClr val="244B72"/>
                </a:solidFill>
                <a:latin typeface="+mn-lt"/>
              </a:rPr>
              <a:t>03</a:t>
            </a:r>
          </a:p>
        </p:txBody>
      </p:sp>
      <p:sp>
        <p:nvSpPr>
          <p:cNvPr id="132" name="lbl"/>
          <p:cNvSpPr txBox="1"/>
          <p:nvPr/>
        </p:nvSpPr>
        <p:spPr>
          <a:xfrm>
            <a:off x="2249800" y="4350000"/>
            <a:ext cx="3356200" cy="20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  <a:buNone/>
            </a:pPr>
            <a:r>
              <a:rPr lang="es-UY" sz="1750" b="1" i="0" noProof="0" dirty="0">
                <a:solidFill>
                  <a:srgbClr val="FFFFFF"/>
                </a:solidFill>
                <a:latin typeface="+mn-lt"/>
              </a:rPr>
              <a:t>CARACTERÍSTICAS DEL SECTOR INDUSTRIAL</a:t>
            </a:r>
          </a:p>
        </p:txBody>
      </p:sp>
      <p:sp>
        <p:nvSpPr>
          <p:cNvPr id="133" name="card"/>
          <p:cNvSpPr/>
          <p:nvPr/>
        </p:nvSpPr>
        <p:spPr>
          <a:xfrm>
            <a:off x="6326000" y="4200000"/>
            <a:ext cx="5166000" cy="2360000"/>
          </a:xfrm>
          <a:prstGeom prst="roundRect">
            <a:avLst>
              <a:gd name="adj" fmla="val 6000"/>
            </a:avLst>
          </a:prstGeom>
          <a:solidFill>
            <a:srgbClr val="14335A"/>
          </a:solidFill>
          <a:ln>
            <a:noFill/>
          </a:ln>
          <a:effectLst>
            <a:outerShdw blurRad="90000" dist="38100" dir="5400000" rotWithShape="0">
              <a:srgbClr val="0E2841">
                <a:alpha val="18000"/>
              </a:srgbClr>
            </a:outerShdw>
          </a:effectLst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34" name="acc"/>
          <p:cNvSpPr/>
          <p:nvPr/>
        </p:nvSpPr>
        <p:spPr>
          <a:xfrm>
            <a:off x="6326000" y="4577600"/>
            <a:ext cx="64000" cy="1604800"/>
          </a:xfrm>
          <a:prstGeom prst="roundRect">
            <a:avLst>
              <a:gd name="adj" fmla="val 50000"/>
            </a:avLst>
          </a:prstGeom>
          <a:solidFill>
            <a:srgbClr val="C8D214"/>
          </a:solidFill>
          <a:ln>
            <a:noFill/>
          </a:ln>
        </p:spPr>
        <p:txBody>
          <a:bodyPr rtlCol="0" anchor="ctr"/>
          <a:lstStyle/>
          <a:p>
            <a:pPr algn="ctr"/>
            <a:endParaRPr lang="es-UY" noProof="0" dirty="0"/>
          </a:p>
        </p:txBody>
      </p:sp>
      <p:sp>
        <p:nvSpPr>
          <p:cNvPr id="135" name="g"/>
          <p:cNvSpPr/>
          <p:nvPr/>
        </p:nvSpPr>
        <p:spPr>
          <a:xfrm>
            <a:off x="6562560" y="4790000"/>
            <a:ext cx="1180000" cy="1180000"/>
          </a:xfrm>
          <a:prstGeom prst="ellipse">
            <a:avLst/>
          </a:prstGeom>
          <a:solidFill>
            <a:srgbClr val="C8D214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36" name="g"/>
          <p:cNvSpPr/>
          <p:nvPr/>
        </p:nvSpPr>
        <p:spPr>
          <a:xfrm>
            <a:off x="6857560" y="5214800"/>
            <a:ext cx="590000" cy="141600"/>
          </a:xfrm>
          <a:prstGeom prst="leftRightArrow">
            <a:avLst>
              <a:gd name="adj1" fmla="val 50000"/>
              <a:gd name="adj2" fmla="val 45000"/>
            </a:avLst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37" name="g"/>
          <p:cNvSpPr/>
          <p:nvPr/>
        </p:nvSpPr>
        <p:spPr>
          <a:xfrm rot="10800000">
            <a:off x="6857560" y="5415400"/>
            <a:ext cx="590000" cy="141600"/>
          </a:xfrm>
          <a:prstGeom prst="leftRightArrow">
            <a:avLst>
              <a:gd name="adj1" fmla="val 50000"/>
              <a:gd name="adj2" fmla="val 45000"/>
            </a:avLst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UY" noProof="0" dirty="0"/>
          </a:p>
        </p:txBody>
      </p:sp>
      <p:sp>
        <p:nvSpPr>
          <p:cNvPr id="138" name="num"/>
          <p:cNvSpPr txBox="1"/>
          <p:nvPr/>
        </p:nvSpPr>
        <p:spPr>
          <a:xfrm>
            <a:off x="10092000" y="4350000"/>
            <a:ext cx="12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lang="es-UY" sz="4000" b="1" i="0" noProof="0" dirty="0">
                <a:solidFill>
                  <a:srgbClr val="244B72"/>
                </a:solidFill>
                <a:latin typeface="+mn-lt"/>
              </a:rPr>
              <a:t>04</a:t>
            </a:r>
          </a:p>
        </p:txBody>
      </p:sp>
      <p:sp>
        <p:nvSpPr>
          <p:cNvPr id="139" name="lbl"/>
          <p:cNvSpPr txBox="1"/>
          <p:nvPr/>
        </p:nvSpPr>
        <p:spPr>
          <a:xfrm>
            <a:off x="7875800" y="4350000"/>
            <a:ext cx="3356200" cy="20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  <a:buNone/>
            </a:pPr>
            <a:r>
              <a:rPr lang="es-UY" sz="1750" b="1" i="0" noProof="0" dirty="0">
                <a:solidFill>
                  <a:srgbClr val="FFFFFF"/>
                </a:solidFill>
                <a:latin typeface="+mn-lt"/>
              </a:rPr>
              <a:t>EXPORTACIONES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INA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8D214"/>
      </a:accent1>
      <a:accent2>
        <a:srgbClr val="14B4E6"/>
      </a:accent2>
      <a:accent3>
        <a:srgbClr val="E6E6E6"/>
      </a:accent3>
      <a:accent4>
        <a:srgbClr val="124F66"/>
      </a:accent4>
      <a:accent5>
        <a:srgbClr val="F2F29B"/>
      </a:accent5>
      <a:accent6>
        <a:srgbClr val="4A6D1F"/>
      </a:accent6>
      <a:hlink>
        <a:srgbClr val="A7E6F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IN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8D214"/>
    </a:accent1>
    <a:accent2>
      <a:srgbClr val="14B4E6"/>
    </a:accent2>
    <a:accent3>
      <a:srgbClr val="E6E6E6"/>
    </a:accent3>
    <a:accent4>
      <a:srgbClr val="124F66"/>
    </a:accent4>
    <a:accent5>
      <a:srgbClr val="F2F29B"/>
    </a:accent5>
    <a:accent6>
      <a:srgbClr val="4A6D1F"/>
    </a:accent6>
    <a:hlink>
      <a:srgbClr val="A7E6FB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IN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8D214"/>
    </a:accent1>
    <a:accent2>
      <a:srgbClr val="14B4E6"/>
    </a:accent2>
    <a:accent3>
      <a:srgbClr val="E6E6E6"/>
    </a:accent3>
    <a:accent4>
      <a:srgbClr val="124F66"/>
    </a:accent4>
    <a:accent5>
      <a:srgbClr val="F2F29B"/>
    </a:accent5>
    <a:accent6>
      <a:srgbClr val="4A6D1F"/>
    </a:accent6>
    <a:hlink>
      <a:srgbClr val="A7E6FB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IN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8D214"/>
    </a:accent1>
    <a:accent2>
      <a:srgbClr val="14B4E6"/>
    </a:accent2>
    <a:accent3>
      <a:srgbClr val="E6E6E6"/>
    </a:accent3>
    <a:accent4>
      <a:srgbClr val="124F66"/>
    </a:accent4>
    <a:accent5>
      <a:srgbClr val="F2F29B"/>
    </a:accent5>
    <a:accent6>
      <a:srgbClr val="4A6D1F"/>
    </a:accent6>
    <a:hlink>
      <a:srgbClr val="A7E6FB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IN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8D214"/>
    </a:accent1>
    <a:accent2>
      <a:srgbClr val="14B4E6"/>
    </a:accent2>
    <a:accent3>
      <a:srgbClr val="E6E6E6"/>
    </a:accent3>
    <a:accent4>
      <a:srgbClr val="124F66"/>
    </a:accent4>
    <a:accent5>
      <a:srgbClr val="F2F29B"/>
    </a:accent5>
    <a:accent6>
      <a:srgbClr val="4A6D1F"/>
    </a:accent6>
    <a:hlink>
      <a:srgbClr val="A7E6FB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93f0a2-03ef-45d5-a257-c7b71ce04207" xsi:nil="true"/>
    <lcf76f155ced4ddcb4097134ff3c332f xmlns="f4d36658-c2d2-4aca-88d8-9ecde168924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8A96D9EA1D9545B6EFAC7C8387E0F1" ma:contentTypeVersion="16" ma:contentTypeDescription="Crear nuevo documento." ma:contentTypeScope="" ma:versionID="0d13b557246e747723a516aa573a1fbd">
  <xsd:schema xmlns:xsd="http://www.w3.org/2001/XMLSchema" xmlns:xs="http://www.w3.org/2001/XMLSchema" xmlns:p="http://schemas.microsoft.com/office/2006/metadata/properties" xmlns:ns2="f4d36658-c2d2-4aca-88d8-9ecde1689242" xmlns:ns3="b293f0a2-03ef-45d5-a257-c7b71ce04207" targetNamespace="http://schemas.microsoft.com/office/2006/metadata/properties" ma:root="true" ma:fieldsID="90407ce9be83cd6c392ee726c6e0a5b5" ns2:_="" ns3:_="">
    <xsd:import namespace="f4d36658-c2d2-4aca-88d8-9ecde1689242"/>
    <xsd:import namespace="b293f0a2-03ef-45d5-a257-c7b71ce042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36658-c2d2-4aca-88d8-9ecde1689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5339038e-3fc0-44b1-9afd-0be1f0e059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93f0a2-03ef-45d5-a257-c7b71ce0420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8a38fa9-94db-420e-8c1b-06c1e1260228}" ma:internalName="TaxCatchAll" ma:showField="CatchAllData" ma:web="b293f0a2-03ef-45d5-a257-c7b71ce042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DEFFCB-E872-4D56-9360-3822160D1C27}">
  <ds:schemaRefs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f4d36658-c2d2-4aca-88d8-9ecde1689242"/>
    <ds:schemaRef ds:uri="http://schemas.openxmlformats.org/package/2006/metadata/core-properties"/>
    <ds:schemaRef ds:uri="b293f0a2-03ef-45d5-a257-c7b71ce04207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90589C-C808-44A8-9C45-7B63FD451A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22CCCB-FCC2-47ED-8DA0-50B583D27127}">
  <ds:schemaRefs>
    <ds:schemaRef ds:uri="b293f0a2-03ef-45d5-a257-c7b71ce04207"/>
    <ds:schemaRef ds:uri="f4d36658-c2d2-4aca-88d8-9ecde16892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1932</Words>
  <Application>Microsoft Office PowerPoint</Application>
  <PresentationFormat>Panorámica</PresentationFormat>
  <Paragraphs>565</Paragraphs>
  <Slides>34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34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Calibri Light</vt:lpstr>
      <vt:lpstr>inherit</vt:lpstr>
      <vt:lpstr>Raavi</vt:lpstr>
      <vt:lpstr>Raleway</vt:lpstr>
      <vt:lpstr>Segoe UI Light</vt:lpstr>
      <vt:lpstr>Tema de Office</vt:lpstr>
      <vt:lpstr>1_Tema de Office</vt:lpstr>
      <vt:lpstr>Desafíos y oportunidades de nuestra lechería</vt:lpstr>
      <vt:lpstr>Presentación de PowerPoint</vt:lpstr>
      <vt:lpstr>Presentación de PowerPoint</vt:lpstr>
      <vt:lpstr>Presentación de PowerPoint</vt:lpstr>
      <vt:lpstr>Impacto de la lechería</vt:lpstr>
      <vt:lpstr>Impacto de la lechería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Lechería en Uruguay: estrategia de crecimiento y futuro</dc:title>
  <dc:creator>Natalia Di Candia</dc:creator>
  <cp:lastModifiedBy>Cuenta Microsoft</cp:lastModifiedBy>
  <cp:revision>5</cp:revision>
  <dcterms:created xsi:type="dcterms:W3CDTF">2025-09-12T12:39:36Z</dcterms:created>
  <dcterms:modified xsi:type="dcterms:W3CDTF">2026-07-18T23:39:12Z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0x010100A68A96D9EA1D9545B6EFAC7C8387E0F1</vt:lpwstr>
  </property>
  <property fmtid="{D5CDD505-2E9C-101B-9397-08002B2CF9AE}" pid="3" name="MediaServiceImageTags">
    <vt:lpwstr/>
  </property>
</Properties>
</file>